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6" r:id="rId5"/>
    <p:sldId id="259" r:id="rId6"/>
    <p:sldId id="267" r:id="rId7"/>
    <p:sldId id="260" r:id="rId8"/>
    <p:sldId id="268" r:id="rId9"/>
    <p:sldId id="261" r:id="rId10"/>
    <p:sldId id="269" r:id="rId11"/>
    <p:sldId id="262" r:id="rId12"/>
    <p:sldId id="270" r:id="rId13"/>
    <p:sldId id="263" r:id="rId14"/>
    <p:sldId id="271" r:id="rId15"/>
    <p:sldId id="264" r:id="rId16"/>
    <p:sldId id="272" r:id="rId17"/>
    <p:sldId id="265" r:id="rId18"/>
    <p:sldId id="273" r:id="rId19"/>
    <p:sldId id="280" r:id="rId20"/>
    <p:sldId id="274" r:id="rId21"/>
    <p:sldId id="281" r:id="rId22"/>
    <p:sldId id="275" r:id="rId23"/>
    <p:sldId id="282" r:id="rId24"/>
    <p:sldId id="276" r:id="rId25"/>
    <p:sldId id="283" r:id="rId26"/>
    <p:sldId id="277" r:id="rId27"/>
    <p:sldId id="284" r:id="rId28"/>
    <p:sldId id="278" r:id="rId29"/>
    <p:sldId id="285" r:id="rId30"/>
    <p:sldId id="279" r:id="rId31"/>
    <p:sldId id="286" r:id="rId32"/>
    <p:sldId id="292" r:id="rId33"/>
    <p:sldId id="287" r:id="rId34"/>
    <p:sldId id="293" r:id="rId35"/>
    <p:sldId id="288" r:id="rId36"/>
    <p:sldId id="294" r:id="rId37"/>
    <p:sldId id="289" r:id="rId38"/>
    <p:sldId id="295" r:id="rId39"/>
    <p:sldId id="290" r:id="rId40"/>
    <p:sldId id="296" r:id="rId41"/>
    <p:sldId id="291" r:id="rId42"/>
    <p:sldId id="297" r:id="rId43"/>
    <p:sldId id="302" r:id="rId44"/>
    <p:sldId id="298" r:id="rId45"/>
    <p:sldId id="303" r:id="rId46"/>
    <p:sldId id="299" r:id="rId47"/>
    <p:sldId id="304" r:id="rId48"/>
    <p:sldId id="300" r:id="rId49"/>
    <p:sldId id="305" r:id="rId50"/>
    <p:sldId id="301" r:id="rId51"/>
    <p:sldId id="306" r:id="rId52"/>
    <p:sldId id="310" r:id="rId53"/>
    <p:sldId id="307" r:id="rId54"/>
    <p:sldId id="311" r:id="rId55"/>
    <p:sldId id="308" r:id="rId56"/>
    <p:sldId id="312" r:id="rId57"/>
    <p:sldId id="309" r:id="rId58"/>
    <p:sldId id="313" r:id="rId59"/>
    <p:sldId id="314" r:id="rId60"/>
    <p:sldId id="315" r:id="rId61"/>
    <p:sldId id="316" r:id="rId62"/>
    <p:sldId id="317" r:id="rId63"/>
    <p:sldId id="318" r:id="rId64"/>
    <p:sldId id="319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60"/>
  </p:normalViewPr>
  <p:slideViewPr>
    <p:cSldViewPr>
      <p:cViewPr>
        <p:scale>
          <a:sx n="70" d="100"/>
          <a:sy n="70" d="100"/>
        </p:scale>
        <p:origin x="-138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972A193-D974-4890-BCF6-7BDA5AA783D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1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slide" Target="slide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1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slide" Target="slide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1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1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0.xml"/><Relationship Id="rId7" Type="http://schemas.openxmlformats.org/officeDocument/2006/relationships/slide" Target="slide28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6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0.xml"/><Relationship Id="rId7" Type="http://schemas.openxmlformats.org/officeDocument/2006/relationships/slide" Target="slide28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6.xml"/><Relationship Id="rId4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1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0.xml"/><Relationship Id="rId7" Type="http://schemas.openxmlformats.org/officeDocument/2006/relationships/slide" Target="slide28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6.xml"/><Relationship Id="rId4" Type="http://schemas.openxmlformats.org/officeDocument/2006/relationships/slide" Target="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0.xml"/><Relationship Id="rId7" Type="http://schemas.openxmlformats.org/officeDocument/2006/relationships/slide" Target="slide28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6.xml"/><Relationship Id="rId4" Type="http://schemas.openxmlformats.org/officeDocument/2006/relationships/slide" Target="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0.xml"/><Relationship Id="rId7" Type="http://schemas.openxmlformats.org/officeDocument/2006/relationships/slide" Target="slide28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6.xml"/><Relationship Id="rId4" Type="http://schemas.openxmlformats.org/officeDocument/2006/relationships/slide" Target="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0.xml"/><Relationship Id="rId7" Type="http://schemas.openxmlformats.org/officeDocument/2006/relationships/slide" Target="slide28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6.xml"/><Relationship Id="rId4" Type="http://schemas.openxmlformats.org/officeDocument/2006/relationships/slide" Target="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0.xml"/><Relationship Id="rId7" Type="http://schemas.openxmlformats.org/officeDocument/2006/relationships/slide" Target="slide28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6.xml"/><Relationship Id="rId4" Type="http://schemas.openxmlformats.org/officeDocument/2006/relationships/slide" Target="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7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9.xml"/><Relationship Id="rId5" Type="http://schemas.openxmlformats.org/officeDocument/2006/relationships/slide" Target="slide35.xml"/><Relationship Id="rId4" Type="http://schemas.openxmlformats.org/officeDocument/2006/relationships/slide" Target="slide4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7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9.xml"/><Relationship Id="rId5" Type="http://schemas.openxmlformats.org/officeDocument/2006/relationships/slide" Target="slide35.xml"/><Relationship Id="rId4" Type="http://schemas.openxmlformats.org/officeDocument/2006/relationships/slide" Target="slide4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7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9.xml"/><Relationship Id="rId5" Type="http://schemas.openxmlformats.org/officeDocument/2006/relationships/slide" Target="slide35.xml"/><Relationship Id="rId4" Type="http://schemas.openxmlformats.org/officeDocument/2006/relationships/slide" Target="slide4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7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9.xml"/><Relationship Id="rId5" Type="http://schemas.openxmlformats.org/officeDocument/2006/relationships/slide" Target="slide35.xml"/><Relationship Id="rId4" Type="http://schemas.openxmlformats.org/officeDocument/2006/relationships/slide" Target="slide4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7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9.xml"/><Relationship Id="rId5" Type="http://schemas.openxmlformats.org/officeDocument/2006/relationships/slide" Target="slide35.xml"/><Relationship Id="rId4" Type="http://schemas.openxmlformats.org/officeDocument/2006/relationships/slide" Target="slide4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1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slide" Target="slide1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7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9.xml"/><Relationship Id="rId5" Type="http://schemas.openxmlformats.org/officeDocument/2006/relationships/slide" Target="slide35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0.xml"/><Relationship Id="rId5" Type="http://schemas.openxmlformats.org/officeDocument/2006/relationships/slide" Target="slide48.xml"/><Relationship Id="rId4" Type="http://schemas.openxmlformats.org/officeDocument/2006/relationships/slide" Target="slide4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0.xml"/><Relationship Id="rId5" Type="http://schemas.openxmlformats.org/officeDocument/2006/relationships/slide" Target="slide48.xml"/><Relationship Id="rId4" Type="http://schemas.openxmlformats.org/officeDocument/2006/relationships/slide" Target="slide4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0.xml"/><Relationship Id="rId5" Type="http://schemas.openxmlformats.org/officeDocument/2006/relationships/slide" Target="slide48.xml"/><Relationship Id="rId4" Type="http://schemas.openxmlformats.org/officeDocument/2006/relationships/slide" Target="slide4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0.xml"/><Relationship Id="rId5" Type="http://schemas.openxmlformats.org/officeDocument/2006/relationships/slide" Target="slide48.xml"/><Relationship Id="rId4" Type="http://schemas.openxmlformats.org/officeDocument/2006/relationships/slide" Target="slide4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0.xml"/><Relationship Id="rId5" Type="http://schemas.openxmlformats.org/officeDocument/2006/relationships/slide" Target="slide48.xml"/><Relationship Id="rId4" Type="http://schemas.openxmlformats.org/officeDocument/2006/relationships/slide" Target="slide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5.xml"/><Relationship Id="rId4" Type="http://schemas.openxmlformats.org/officeDocument/2006/relationships/slide" Target="slide5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5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5.xml"/><Relationship Id="rId4" Type="http://schemas.openxmlformats.org/officeDocument/2006/relationships/slide" Target="slide5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5.xml"/><Relationship Id="rId4" Type="http://schemas.openxmlformats.org/officeDocument/2006/relationships/slide" Target="slide5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slide" Target="slide60.xml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1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slide" Target="slide1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1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slide" Target="slide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Tuky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Chemické složení organismů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87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>
            <a:hlinkClick r:id="rId9" action="ppaction://hlinksldjump"/>
          </p:cNvPr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9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>
            <a:hlinkClick r:id="rId9" action="ppaction://hlinksldjump"/>
          </p:cNvPr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9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>
            <a:hlinkClick r:id="rId9" action="ppaction://hlinksldjump"/>
          </p:cNvPr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9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4689969" y="5292618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>
            <a:hlinkClick r:id="rId9" action="ppaction://hlinksldjump"/>
          </p:cNvPr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9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39552" y="4626123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81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0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>
            <a:hlinkClick r:id="rId9" action="ppaction://hlinksldjump"/>
          </p:cNvPr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83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2644661" y="4626123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81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0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4745473" y="4595843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81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0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81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0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2628145" y="5292618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81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0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4689969" y="5292618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81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0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>
            <a:hlinkClick r:id="rId2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4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5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6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7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81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539552" y="4621603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6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>
            <a:hlinkClick r:id="rId2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4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5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6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7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46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628145" y="4625468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6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>
            <a:hlinkClick r:id="rId2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4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5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6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7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46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4744560" y="4619274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6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>
            <a:hlinkClick r:id="rId2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4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5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6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7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46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6804609" y="4595843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6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>
            <a:hlinkClick r:id="rId2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4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5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6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7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46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4689969" y="5292618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6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>
            <a:hlinkClick r:id="rId9" action="ppaction://hlinksldjump"/>
          </p:cNvPr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9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>
            <a:hlinkClick r:id="rId2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4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5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6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7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46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6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6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58005" y="4619274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3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6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42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28145" y="4625468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3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6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42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4744560" y="4619274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3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6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42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4689969" y="5292618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3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6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42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652120" y="2763823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4" name="Zaoblený obdélník 33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3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652120" y="2763823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4" name="Zaoblený obdélník 33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2632950" y="4623360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44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652120" y="2763823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4" name="Zaoblený obdélník 33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652120" y="2763823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4" name="Zaoblený obdélník 33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4744560" y="4619274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44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652120" y="2763823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4" name="Zaoblený obdélník 33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652120" y="2763823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4" name="Zaoblený obdélník 33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4691005" y="5290122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44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652120" y="2763823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4" name="Zaoblený obdélník 33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1501623" y="2015559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107211" y="201262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5107211" y="200871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2320039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5652120" y="2780807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652120" y="2763823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4" name="Zaoblený obdélník 33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408035" y="3512632"/>
            <a:ext cx="1636832" cy="288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89458" y="4259852"/>
            <a:ext cx="75483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Medium Cond" pitchFamily="34" charset="0"/>
              </a:rPr>
              <a:t>Uveď příklady alespoň pěti organických rozpouštědel 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endParaRPr lang="cs-CZ" dirty="0">
              <a:latin typeface="Franklin Gothic Medium Cond" pitchFamily="34" charset="0"/>
            </a:endParaRPr>
          </a:p>
          <a:p>
            <a:r>
              <a:rPr lang="cs-CZ" dirty="0" smtClean="0">
                <a:latin typeface="Franklin Gothic Medium Cond" pitchFamily="34" charset="0"/>
              </a:rPr>
              <a:t>Oprav strukturní vzorec glycerolu tak, aby byl správně. </a:t>
            </a:r>
          </a:p>
          <a:p>
            <a:r>
              <a:rPr lang="cs-CZ" dirty="0" smtClean="0">
                <a:latin typeface="Franklin Gothic Medium Cond" pitchFamily="34" charset="0"/>
              </a:rPr>
              <a:t>Zakroužkuj hydroxylovou skupinu (hydroxylové skupiny). 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179512" y="4005064"/>
            <a:ext cx="85689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565" y="5373216"/>
            <a:ext cx="1463797" cy="81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Šipka doprava 4">
            <a:hlinkClick r:id="rId3" action="ppaction://hlinksldjump"/>
          </p:cNvPr>
          <p:cNvSpPr/>
          <p:nvPr/>
        </p:nvSpPr>
        <p:spPr>
          <a:xfrm>
            <a:off x="7740352" y="6569386"/>
            <a:ext cx="1133551" cy="260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úloha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644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2: Na obrázku je znázorněna potravinová pyramida. Vyhledej v ní potraviny, které obsahují </a:t>
            </a:r>
            <a:r>
              <a:rPr lang="cs-CZ" sz="2000" smtClean="0">
                <a:latin typeface="Franklin Gothic Medium Cond" pitchFamily="34" charset="0"/>
              </a:rPr>
              <a:t>větší množství tuků. </a:t>
            </a:r>
            <a:r>
              <a:rPr lang="cs-CZ" sz="2000" dirty="0" smtClean="0">
                <a:latin typeface="Franklin Gothic Medium Cond" pitchFamily="34" charset="0"/>
              </a:rPr>
              <a:t>Ve které části pyramidy se nacházejí? Co to znamená? </a:t>
            </a:r>
            <a:r>
              <a:rPr lang="cs-CZ" sz="2000" dirty="0">
                <a:latin typeface="Franklin Gothic Medium Cond" pitchFamily="34" charset="0"/>
              </a:rPr>
              <a:t>Jmenuj další potraviny, které jsou bohaté na </a:t>
            </a:r>
            <a:r>
              <a:rPr lang="cs-CZ" sz="2000" dirty="0" smtClean="0">
                <a:latin typeface="Franklin Gothic Medium Cond" pitchFamily="34" charset="0"/>
              </a:rPr>
              <a:t>tuky, vepiš je do bublin podle toho, zda-</a:t>
            </a:r>
            <a:r>
              <a:rPr lang="cs-CZ" sz="2000" dirty="0" err="1" smtClean="0">
                <a:latin typeface="Franklin Gothic Medium Cond" pitchFamily="34" charset="0"/>
              </a:rPr>
              <a:t>li</a:t>
            </a:r>
            <a:r>
              <a:rPr lang="cs-CZ" sz="2000" dirty="0" smtClean="0">
                <a:latin typeface="Franklin Gothic Medium Cond" pitchFamily="34" charset="0"/>
              </a:rPr>
              <a:t> jsou rostlinného či živočišného původu.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799" y="1600200"/>
            <a:ext cx="8569103" cy="48006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http://www.e-hubnuti.cz/grafika/potravinova-pyrami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5779"/>
            <a:ext cx="5400600" cy="501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 4"/>
          <p:cNvSpPr/>
          <p:nvPr/>
        </p:nvSpPr>
        <p:spPr>
          <a:xfrm>
            <a:off x="4067944" y="1660419"/>
            <a:ext cx="3960440" cy="199122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 rostlinného původu</a:t>
            </a:r>
          </a:p>
          <a:p>
            <a:pPr algn="ctr"/>
            <a:r>
              <a:rPr lang="cs-CZ" dirty="0" smtClean="0"/>
              <a:t>-------------------------------------------------------------------------------------------------------------------------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4788024" y="4013201"/>
            <a:ext cx="4061547" cy="201622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tuky </a:t>
            </a:r>
            <a:r>
              <a:rPr lang="cs-CZ" sz="1600" dirty="0" smtClean="0">
                <a:latin typeface="Franklin Gothic Medium Cond" pitchFamily="34" charset="0"/>
              </a:rPr>
              <a:t>živočišného původu</a:t>
            </a:r>
            <a:endParaRPr lang="cs-CZ" sz="1600" dirty="0">
              <a:latin typeface="Franklin Gothic Medium Cond" pitchFamily="34" charset="0"/>
            </a:endParaRPr>
          </a:p>
          <a:p>
            <a:pPr algn="ctr"/>
            <a:r>
              <a:rPr lang="cs-CZ" dirty="0" smtClean="0"/>
              <a:t>--------------------------------------------------------------------------------------------------------------------------------</a:t>
            </a:r>
            <a:endParaRPr lang="cs-CZ" dirty="0"/>
          </a:p>
        </p:txBody>
      </p:sp>
      <p:sp>
        <p:nvSpPr>
          <p:cNvPr id="8" name="Šipka doprava 7">
            <a:hlinkClick r:id="rId3" action="ppaction://hlinksldjump"/>
          </p:cNvPr>
          <p:cNvSpPr/>
          <p:nvPr/>
        </p:nvSpPr>
        <p:spPr>
          <a:xfrm>
            <a:off x="7740352" y="6569386"/>
            <a:ext cx="1133551" cy="260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úloha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70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3: </a:t>
            </a:r>
            <a:r>
              <a:rPr lang="cs-CZ" sz="2000" dirty="0">
                <a:latin typeface="Franklin Gothic Medium Cond" pitchFamily="34" charset="0"/>
              </a:rPr>
              <a:t>Vyber si trojici obrázků a napiš o ní krátký příběh</a:t>
            </a:r>
            <a:r>
              <a:rPr lang="cs-CZ" sz="2000" dirty="0" smtClean="0">
                <a:latin typeface="Franklin Gothic Medium Cond" pitchFamily="34" charset="0"/>
              </a:rPr>
              <a:t>. </a:t>
            </a:r>
            <a:r>
              <a:rPr lang="cs-CZ" sz="2000" dirty="0">
                <a:latin typeface="Franklin Gothic Medium Cond" pitchFamily="34" charset="0"/>
              </a:rPr>
              <a:t>Napsaný příběh prezentuj před ostatními žáky. </a:t>
            </a:r>
            <a:r>
              <a:rPr lang="cs-CZ" sz="2000" dirty="0" smtClean="0">
                <a:latin typeface="Franklin Gothic Medium Cond" pitchFamily="34" charset="0"/>
              </a:rPr>
              <a:t/>
            </a:r>
            <a:br>
              <a:rPr lang="cs-CZ" sz="2000" dirty="0" smtClean="0">
                <a:latin typeface="Franklin Gothic Medium Cond" pitchFamily="34" charset="0"/>
              </a:rPr>
            </a:br>
            <a:r>
              <a:rPr lang="cs-CZ" sz="2000" dirty="0" smtClean="0">
                <a:latin typeface="Franklin Gothic Medium Cond" pitchFamily="34" charset="0"/>
              </a:rPr>
              <a:t>Pokus se vysvětlit známé rčení: „Jste to, co jíte.“ Svůj postoj ve dvojicích prodiskutujte. Poté ve dvojicích napište jednou větou váš společný závěr.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3076" name="Picture 4" descr="french_f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14382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fat-man-eati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373" y="1700807"/>
            <a:ext cx="14382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1" y="1700806"/>
            <a:ext cx="14382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46196" y="3284984"/>
            <a:ext cx="460662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9" name="Picture 7" descr="prehrambena_piramida_3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96" y="3369998"/>
            <a:ext cx="14382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kralovska-joga1-150x15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373" y="3412172"/>
            <a:ext cx="14382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thumbs-up-happy-seniors-150x15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091" y="3382377"/>
            <a:ext cx="14382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Přímá spojnice 15"/>
          <p:cNvCxnSpPr/>
          <p:nvPr/>
        </p:nvCxnSpPr>
        <p:spPr>
          <a:xfrm>
            <a:off x="246195" y="4941168"/>
            <a:ext cx="460662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ázek 16" descr="http://www.lenka-m.wz.cz/Salaty/Roth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96" y="5085184"/>
            <a:ext cx="1426699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Obrázek 17" descr="http://img.burda.cz/_betynka/2010/jen%20na%20web/0810/zvracenisire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077" y="5085184"/>
            <a:ext cx="1465571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Obrázek 18" descr="http://i32.tinypic.com/2ikxic8.jp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691" y="5085184"/>
            <a:ext cx="1462131" cy="136815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véPole 6"/>
          <p:cNvSpPr txBox="1"/>
          <p:nvPr/>
        </p:nvSpPr>
        <p:spPr>
          <a:xfrm>
            <a:off x="5004048" y="2204864"/>
            <a:ext cx="38884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cs-CZ" dirty="0"/>
          </a:p>
        </p:txBody>
      </p:sp>
      <p:sp>
        <p:nvSpPr>
          <p:cNvPr id="15" name="Šipka doprava 14">
            <a:hlinkClick r:id="rId11" action="ppaction://hlinksldjump"/>
          </p:cNvPr>
          <p:cNvSpPr/>
          <p:nvPr/>
        </p:nvSpPr>
        <p:spPr>
          <a:xfrm>
            <a:off x="7740352" y="6569386"/>
            <a:ext cx="1133551" cy="260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úloha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34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>
            <a:hlinkClick r:id="rId9" action="ppaction://hlinksldjump"/>
          </p:cNvPr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9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Přečti si krátký úryvek a podle informací v něm obsažených rozhodni, zda jsou následující výroky pravda nebo nepravda</a:t>
            </a:r>
            <a:r>
              <a:rPr lang="cs-CZ" sz="2000" dirty="0" smtClean="0">
                <a:latin typeface="Franklin Gothic Medium Cond" pitchFamily="34" charset="0"/>
              </a:rPr>
              <a:t>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2" descr="http://lh3.ggpht.com/-c6kS_sL54Es/SLfV2cKKa8I/AAAAAAAAAOE/MA2KY_QDo2g/doc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86468"/>
            <a:ext cx="1403648" cy="187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ný popisek 5"/>
          <p:cNvSpPr/>
          <p:nvPr/>
        </p:nvSpPr>
        <p:spPr>
          <a:xfrm>
            <a:off x="323528" y="1556792"/>
            <a:ext cx="6192688" cy="3888432"/>
          </a:xfrm>
          <a:prstGeom prst="wedgeEllipseCallout">
            <a:avLst>
              <a:gd name="adj1" fmla="val -39125"/>
              <a:gd name="adj2" fmla="val 5302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„Z přírodních materiálů se tuky získávají lisováním rozdrcených plodů nebo semen rostlin, vytavováním (škvaření sádla) a vyluhováním v organických rozpouštědlech. Kapalné oleje se chemicky upravují na pevné pokrmové tuky. Pro potravinářské účely se z kapalných olejů vyrábějí pevné tuky. Při tomto ztužování tuků reaguje vodík s olejem za vyšší teploty, tlaku a přítomnosti katalyzátoru. Během ztužování tuků zanikají dvojné vazby v uhlovodíkových zbytcích vázaných karboxylových kyselin. Ztužené tuky jsou stálejší, odolnější proti žluknutí a nemají nepříjemný zápach jako některé oleje.“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6436132" y="2059419"/>
            <a:ext cx="2448272" cy="936104"/>
          </a:xfrm>
          <a:prstGeom prst="wedgeRoundRectCallout">
            <a:avLst>
              <a:gd name="adj1" fmla="val 56652"/>
              <a:gd name="adj2" fmla="val -7308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Metoda ztužování tuků probíhá za vyšší teploty, sníženého tlaku a přítomnosti katalyzátoru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6846566" y="2876480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0" name="Zaoblený obdélník 9">
            <a:hlinkClick r:id="rId3" action="ppaction://hlinksldjump"/>
          </p:cNvPr>
          <p:cNvSpPr/>
          <p:nvPr/>
        </p:nvSpPr>
        <p:spPr>
          <a:xfrm>
            <a:off x="7812359" y="287648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82915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9" grpId="0" animBg="1"/>
      <p:bldP spid="1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Přečti si krátký úryvek a podle informací v něm obsažených rozhodni, zda jsou následující výroky pravda nebo nepravda</a:t>
            </a:r>
            <a:r>
              <a:rPr lang="cs-CZ" sz="2000" dirty="0" smtClean="0">
                <a:latin typeface="Franklin Gothic Medium Cond" pitchFamily="34" charset="0"/>
              </a:rPr>
              <a:t>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2" descr="http://lh3.ggpht.com/-c6kS_sL54Es/SLfV2cKKa8I/AAAAAAAAAOE/MA2KY_QDo2g/doc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86468"/>
            <a:ext cx="1403648" cy="187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ný popisek 5"/>
          <p:cNvSpPr/>
          <p:nvPr/>
        </p:nvSpPr>
        <p:spPr>
          <a:xfrm>
            <a:off x="323528" y="1556792"/>
            <a:ext cx="6192688" cy="3888432"/>
          </a:xfrm>
          <a:prstGeom prst="wedgeEllipseCallout">
            <a:avLst>
              <a:gd name="adj1" fmla="val -39125"/>
              <a:gd name="adj2" fmla="val 5302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„Z přírodních materiálů se tuky získávají lisováním rozdrcených plodů nebo semen rostlin, vytavováním (škvaření sádla) a vyluhováním v organických rozpouštědlech. Kapalné oleje se chemicky upravují na pevné pokrmové tuky. Pro potravinářské účely se z kapalných olejů vyrábějí pevné tuky. Při tomto ztužování tuků reaguje vodík s olejem za vyšší teploty, tlaku a přítomnosti katalyzátoru. Během ztužování tuků zanikají dvojné vazby v uhlovodíkových zbytcích vázaných karboxylových kyselin. Ztužené tuky jsou stálejší, odolnější proti žluknutí a nemají nepříjemný zápach jako některé oleje.“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6436132" y="2059419"/>
            <a:ext cx="2448272" cy="936104"/>
          </a:xfrm>
          <a:prstGeom prst="wedgeRoundRectCallout">
            <a:avLst>
              <a:gd name="adj1" fmla="val 56652"/>
              <a:gd name="adj2" fmla="val -7308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Metoda ztužování tuků probíhá za vyšší teploty, sníženého tlaku a přítomnosti katalyzátoru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7337732" y="2896791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6156177" y="4446408"/>
            <a:ext cx="2840726" cy="1080120"/>
          </a:xfrm>
          <a:prstGeom prst="wedgeRoundRectCallout">
            <a:avLst>
              <a:gd name="adj1" fmla="val 38695"/>
              <a:gd name="adj2" fmla="val -8407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Kapalné oleje nemůžeme získat jiným způsobem než metodou luhování v organických rozpouštědlech.</a:t>
            </a:r>
          </a:p>
        </p:txBody>
      </p:sp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6718021" y="5445224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2" name="Zaoblený obdélník 11">
            <a:hlinkClick r:id="rId3" action="ppaction://hlinksldjump"/>
          </p:cNvPr>
          <p:cNvSpPr/>
          <p:nvPr/>
        </p:nvSpPr>
        <p:spPr>
          <a:xfrm>
            <a:off x="7660268" y="5447034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89260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Přečti si krátký úryvek a podle informací v něm obsažených rozhodni, zda jsou následující výroky pravda nebo nepravda</a:t>
            </a:r>
            <a:r>
              <a:rPr lang="cs-CZ" sz="2000" dirty="0" smtClean="0">
                <a:latin typeface="Franklin Gothic Medium Cond" pitchFamily="34" charset="0"/>
              </a:rPr>
              <a:t>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2" descr="http://lh3.ggpht.com/-c6kS_sL54Es/SLfV2cKKa8I/AAAAAAAAAOE/MA2KY_QDo2g/doc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86468"/>
            <a:ext cx="1403648" cy="187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ný popisek 5"/>
          <p:cNvSpPr/>
          <p:nvPr/>
        </p:nvSpPr>
        <p:spPr>
          <a:xfrm>
            <a:off x="323528" y="1556792"/>
            <a:ext cx="6192688" cy="3888432"/>
          </a:xfrm>
          <a:prstGeom prst="wedgeEllipseCallout">
            <a:avLst>
              <a:gd name="adj1" fmla="val -39125"/>
              <a:gd name="adj2" fmla="val 5302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„Z přírodních materiálů se tuky získávají lisováním rozdrcených plodů nebo semen rostlin, vytavováním (škvaření sádla) a vyluhováním v organických rozpouštědlech. Kapalné oleje se chemicky upravují na pevné pokrmové tuky. Pro potravinářské účely se z kapalných olejů vyrábějí pevné tuky. Při tomto ztužování tuků reaguje vodík s olejem za vyšší teploty, tlaku a přítomnosti katalyzátoru. Během ztužování tuků zanikají dvojné vazby v uhlovodíkových zbytcích vázaných karboxylových kyselin. Ztužené tuky jsou stálejší, odolnější proti žluknutí a nemají nepříjemný zápach jako některé oleje.“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6436132" y="2059419"/>
            <a:ext cx="2448272" cy="936104"/>
          </a:xfrm>
          <a:prstGeom prst="wedgeRoundRectCallout">
            <a:avLst>
              <a:gd name="adj1" fmla="val 56652"/>
              <a:gd name="adj2" fmla="val -7308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Metoda ztužování tuků probíhá za vyšší teploty, sníženého tlaku a přítomnosti katalyzátoru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7337732" y="2896791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6156177" y="4446408"/>
            <a:ext cx="2840726" cy="1080120"/>
          </a:xfrm>
          <a:prstGeom prst="wedgeRoundRectCallout">
            <a:avLst>
              <a:gd name="adj1" fmla="val 38695"/>
              <a:gd name="adj2" fmla="val -8407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Kapalné oleje nemůžeme získat jiným způsobem než metodou luhování v organických rozpouštědlech.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7216974" y="5447034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3059832" y="5592479"/>
            <a:ext cx="3024336" cy="1004873"/>
          </a:xfrm>
          <a:prstGeom prst="wedgeRoundRectCallout">
            <a:avLst>
              <a:gd name="adj1" fmla="val 82958"/>
              <a:gd name="adj2" fmla="val 2990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Kapalné oleje jsou stálejší a odolnější proti žluknutí než ztužené </a:t>
            </a:r>
            <a:r>
              <a:rPr lang="cs-CZ" sz="1400" dirty="0" smtClean="0">
                <a:latin typeface="Franklin Gothic Medium Cond" pitchFamily="34" charset="0"/>
              </a:rPr>
              <a:t>tuky.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3" action="ppaction://hlinksldjump"/>
          </p:cNvPr>
          <p:cNvSpPr/>
          <p:nvPr/>
        </p:nvSpPr>
        <p:spPr>
          <a:xfrm>
            <a:off x="3629753" y="6450097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4572000" y="6451907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54688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Přečti si krátký úryvek a podle informací v něm obsažených rozhodni, zda jsou následující výroky pravda nebo nepravda</a:t>
            </a:r>
            <a:r>
              <a:rPr lang="cs-CZ" sz="2000" dirty="0" smtClean="0">
                <a:latin typeface="Franklin Gothic Medium Cond" pitchFamily="34" charset="0"/>
              </a:rPr>
              <a:t>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2" descr="http://lh3.ggpht.com/-c6kS_sL54Es/SLfV2cKKa8I/AAAAAAAAAOE/MA2KY_QDo2g/doc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86468"/>
            <a:ext cx="1403648" cy="187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ný popisek 5"/>
          <p:cNvSpPr/>
          <p:nvPr/>
        </p:nvSpPr>
        <p:spPr>
          <a:xfrm>
            <a:off x="323528" y="1556792"/>
            <a:ext cx="6192688" cy="3888432"/>
          </a:xfrm>
          <a:prstGeom prst="wedgeEllipseCallout">
            <a:avLst>
              <a:gd name="adj1" fmla="val -39125"/>
              <a:gd name="adj2" fmla="val 5302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„Z přírodních materiálů se tuky získávají lisováním rozdrcených plodů nebo semen rostlin, vytavováním (škvaření sádla) a vyluhováním v organických rozpouštědlech. Kapalné oleje se chemicky upravují na pevné pokrmové tuky. Pro potravinářské účely se z kapalných olejů vyrábějí pevné tuky. Při tomto ztužování tuků reaguje vodík s olejem za vyšší teploty, tlaku a přítomnosti katalyzátoru. Během ztužování tuků zanikají dvojné vazby v uhlovodíkových zbytcích vázaných karboxylových kyselin. Ztužené tuky jsou stálejší, odolnější proti žluknutí a nemají nepříjemný zápach jako některé oleje.“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6436132" y="2059419"/>
            <a:ext cx="2448272" cy="936104"/>
          </a:xfrm>
          <a:prstGeom prst="wedgeRoundRectCallout">
            <a:avLst>
              <a:gd name="adj1" fmla="val 56652"/>
              <a:gd name="adj2" fmla="val -7308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Metoda ztužování tuků probíhá za vyšší teploty, sníženého tlaku a přítomnosti katalyzátoru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7337732" y="2896791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6156177" y="4446408"/>
            <a:ext cx="2840726" cy="1080120"/>
          </a:xfrm>
          <a:prstGeom prst="wedgeRoundRectCallout">
            <a:avLst>
              <a:gd name="adj1" fmla="val 38695"/>
              <a:gd name="adj2" fmla="val -8407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Kapalné oleje nemůžeme získat jiným způsobem než metodou luhování v organických rozpouštědlech.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7216974" y="5447034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3059832" y="5592479"/>
            <a:ext cx="3024336" cy="1004873"/>
          </a:xfrm>
          <a:prstGeom prst="wedgeRoundRectCallout">
            <a:avLst>
              <a:gd name="adj1" fmla="val 82958"/>
              <a:gd name="adj2" fmla="val 2990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Kapalné oleje jsou stálejší a odolnější proti žluknutí než ztužené </a:t>
            </a:r>
            <a:r>
              <a:rPr lang="cs-CZ" sz="1400" dirty="0" smtClean="0">
                <a:latin typeface="Franklin Gothic Medium Cond" pitchFamily="34" charset="0"/>
              </a:rPr>
              <a:t>tuky.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995936" y="6451907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13" name="Šipka doprava 12">
            <a:hlinkClick r:id="rId3" action="ppaction://hlinksldjump"/>
          </p:cNvPr>
          <p:cNvSpPr/>
          <p:nvPr/>
        </p:nvSpPr>
        <p:spPr>
          <a:xfrm>
            <a:off x="7740352" y="6569386"/>
            <a:ext cx="1133551" cy="260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úloha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59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5: Vyjmenuj alespoň pět funkcí tuků, které plní v živých organismech. Obrázky Ti mohou napovědět.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600200"/>
            <a:ext cx="5203304" cy="21168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latin typeface="Franklin Gothic Medium Cond" pitchFamily="34" charset="0"/>
              </a:rPr>
              <a:t>.....................................................................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latin typeface="Franklin Gothic Medium Cond" pitchFamily="34" charset="0"/>
              </a:rPr>
              <a:t>.....................................................................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latin typeface="Franklin Gothic Medium Cond" pitchFamily="34" charset="0"/>
              </a:rPr>
              <a:t>.....................................................................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latin typeface="Franklin Gothic Medium Cond" pitchFamily="34" charset="0"/>
              </a:rPr>
              <a:t>.....................................................................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latin typeface="Franklin Gothic Medium Cond" pitchFamily="34" charset="0"/>
              </a:rPr>
              <a:t>.....................................................................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>
              <a:latin typeface="Franklin Gothic Medium Cond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latin typeface="Franklin Gothic Medium Cond" pitchFamily="34" charset="0"/>
            </a:endParaRPr>
          </a:p>
        </p:txBody>
      </p:sp>
      <p:pic>
        <p:nvPicPr>
          <p:cNvPr id="1026" name="Picture 2" descr="http://tuleniaspol.webz.cz/BEARD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51" y="1844822"/>
            <a:ext cx="2438337" cy="1708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mf.cz/933/533/vitaminy-2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51402"/>
            <a:ext cx="2322837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files.aloe-forever.webnode.cz/200000049-255af26552/membran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21087"/>
            <a:ext cx="2904269" cy="191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lačítko akce: Vlastní 4">
            <a:hlinkClick r:id="" action="ppaction://hlinkshowjump?jump=endshow" highlightClick="1"/>
          </p:cNvPr>
          <p:cNvSpPr/>
          <p:nvPr/>
        </p:nvSpPr>
        <p:spPr>
          <a:xfrm>
            <a:off x="7740352" y="6458864"/>
            <a:ext cx="1080120" cy="26064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18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4744560" y="4619274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3" action="ppaction://hlinksldjump"/>
          </p:cNvPr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6" action="ppaction://hlinksldjump"/>
          </p:cNvPr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7" action="ppaction://hlinksldjump"/>
          </p:cNvPr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8" action="ppaction://hlinksldjump"/>
          </p:cNvPr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>
            <a:hlinkClick r:id="rId9" action="ppaction://hlinksldjump"/>
          </p:cNvPr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9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Tuky neboli                                      , jsou </a:t>
            </a:r>
            <a:r>
              <a:rPr lang="cs-CZ" sz="2000" dirty="0">
                <a:latin typeface="Franklin Gothic Medium Cond" pitchFamily="34" charset="0"/>
              </a:rPr>
              <a:t>estery vyšších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kyselin a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glycerolu. Tuky </a:t>
            </a:r>
            <a:r>
              <a:rPr lang="cs-CZ" sz="2000" dirty="0">
                <a:latin typeface="Franklin Gothic Medium Cond" pitchFamily="34" charset="0"/>
              </a:rPr>
              <a:t>mají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teplotu tání, jsou                                      ve vodě a 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                                    v organických rozpouštědlech.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267346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Franklin Gothic Medium Cond" pitchFamily="34" charset="0"/>
              </a:rPr>
              <a:t>karboxylových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1501623" y="20087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112016" y="2000671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20039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652120" y="277128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395536" y="3501008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28145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vysokou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9552" y="4619274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614417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nízkou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744560" y="4595843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proteiny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89969" y="5290122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dusíkatých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804609" y="4586059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nerozpustné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804609" y="5271210"/>
            <a:ext cx="1636832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lipidy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6804609" y="4595843"/>
            <a:ext cx="1636832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Konstrukční motiv</Template>
  <TotalTime>321</TotalTime>
  <Words>2925</Words>
  <Application>Microsoft Office PowerPoint</Application>
  <PresentationFormat>Předvádění na obrazovce (4:3)</PresentationFormat>
  <Paragraphs>1456</Paragraphs>
  <Slides>64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65" baseType="lpstr">
      <vt:lpstr>Prefab</vt:lpstr>
      <vt:lpstr>Tuky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1: Doplň slova do vět.</vt:lpstr>
      <vt:lpstr>Úloha 2: Na obrázku je znázorněna potravinová pyramida. Vyhledej v ní potraviny, které obsahují větší množství tuků. Ve které části pyramidy se nacházejí? Co to znamená? Jmenuj další potraviny, které jsou bohaté na tuky, vepiš je do bublin podle toho, zda-li jsou rostlinného či živočišného původu.</vt:lpstr>
      <vt:lpstr>Úloha 3: Vyber si trojici obrázků a napiš o ní krátký příběh. Napsaný příběh prezentuj před ostatními žáky.  Pokus se vysvětlit známé rčení: „Jste to, co jíte.“ Svůj postoj ve dvojicích prodiskutujte. Poté ve dvojicích napište jednou větou váš společný závěr.</vt:lpstr>
      <vt:lpstr>Úloha 4: Přečti si krátký úryvek a podle informací v něm obsažených rozhodni, zda jsou následující výroky pravda nebo nepravda.</vt:lpstr>
      <vt:lpstr>Úloha 4: Přečti si krátký úryvek a podle informací v něm obsažených rozhodni, zda jsou následující výroky pravda nebo nepravda.</vt:lpstr>
      <vt:lpstr>Úloha 4: Přečti si krátký úryvek a podle informací v něm obsažených rozhodni, zda jsou následující výroky pravda nebo nepravda.</vt:lpstr>
      <vt:lpstr>Úloha 4: Přečti si krátký úryvek a podle informací v něm obsažených rozhodni, zda jsou následující výroky pravda nebo nepravda.</vt:lpstr>
      <vt:lpstr>Úloha 5: Vyjmenuj alespoň pět funkcí tuků, které plní v živých organismech. Obrázky Ti mohou napovědět.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Tuky</dc:title>
  <dc:creator>Pavča</dc:creator>
  <cp:lastModifiedBy>Pavča</cp:lastModifiedBy>
  <cp:revision>33</cp:revision>
  <dcterms:created xsi:type="dcterms:W3CDTF">2011-11-20T11:52:02Z</dcterms:created>
  <dcterms:modified xsi:type="dcterms:W3CDTF">2011-12-06T13:21:30Z</dcterms:modified>
</cp:coreProperties>
</file>