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66" r:id="rId5"/>
    <p:sldId id="259" r:id="rId6"/>
    <p:sldId id="273" r:id="rId7"/>
    <p:sldId id="260" r:id="rId8"/>
    <p:sldId id="272" r:id="rId9"/>
    <p:sldId id="261" r:id="rId10"/>
    <p:sldId id="271" r:id="rId11"/>
    <p:sldId id="262" r:id="rId12"/>
    <p:sldId id="270" r:id="rId13"/>
    <p:sldId id="263" r:id="rId14"/>
    <p:sldId id="269" r:id="rId15"/>
    <p:sldId id="264" r:id="rId16"/>
    <p:sldId id="268" r:id="rId17"/>
    <p:sldId id="265" r:id="rId18"/>
    <p:sldId id="267" r:id="rId19"/>
    <p:sldId id="274" r:id="rId20"/>
    <p:sldId id="275" r:id="rId21"/>
    <p:sldId id="276" r:id="rId22"/>
    <p:sldId id="280" r:id="rId23"/>
    <p:sldId id="288" r:id="rId24"/>
    <p:sldId id="281" r:id="rId25"/>
    <p:sldId id="295" r:id="rId26"/>
    <p:sldId id="282" r:id="rId27"/>
    <p:sldId id="294" r:id="rId28"/>
    <p:sldId id="283" r:id="rId29"/>
    <p:sldId id="293" r:id="rId30"/>
    <p:sldId id="284" r:id="rId31"/>
    <p:sldId id="292" r:id="rId32"/>
    <p:sldId id="285" r:id="rId33"/>
    <p:sldId id="291" r:id="rId34"/>
    <p:sldId id="286" r:id="rId35"/>
    <p:sldId id="290" r:id="rId36"/>
    <p:sldId id="287" r:id="rId37"/>
    <p:sldId id="289" r:id="rId38"/>
    <p:sldId id="296" r:id="rId39"/>
    <p:sldId id="303" r:id="rId40"/>
    <p:sldId id="297" r:id="rId41"/>
    <p:sldId id="308" r:id="rId42"/>
    <p:sldId id="298" r:id="rId43"/>
    <p:sldId id="307" r:id="rId44"/>
    <p:sldId id="299" r:id="rId45"/>
    <p:sldId id="306" r:id="rId46"/>
    <p:sldId id="300" r:id="rId47"/>
    <p:sldId id="305" r:id="rId48"/>
    <p:sldId id="301" r:id="rId49"/>
    <p:sldId id="304" r:id="rId50"/>
    <p:sldId id="302" r:id="rId51"/>
    <p:sldId id="309" r:id="rId52"/>
    <p:sldId id="315" r:id="rId53"/>
    <p:sldId id="310" r:id="rId54"/>
    <p:sldId id="316" r:id="rId55"/>
    <p:sldId id="311" r:id="rId56"/>
    <p:sldId id="317" r:id="rId57"/>
    <p:sldId id="312" r:id="rId58"/>
    <p:sldId id="318" r:id="rId59"/>
    <p:sldId id="313" r:id="rId60"/>
    <p:sldId id="319" r:id="rId61"/>
    <p:sldId id="314" r:id="rId62"/>
    <p:sldId id="320" r:id="rId63"/>
    <p:sldId id="325" r:id="rId64"/>
    <p:sldId id="321" r:id="rId65"/>
    <p:sldId id="326" r:id="rId66"/>
    <p:sldId id="322" r:id="rId67"/>
    <p:sldId id="327" r:id="rId68"/>
    <p:sldId id="323" r:id="rId69"/>
    <p:sldId id="328" r:id="rId70"/>
    <p:sldId id="324" r:id="rId71"/>
    <p:sldId id="329" r:id="rId72"/>
    <p:sldId id="332" r:id="rId73"/>
    <p:sldId id="333" r:id="rId74"/>
    <p:sldId id="334" r:id="rId75"/>
    <p:sldId id="335" r:id="rId76"/>
    <p:sldId id="336" r:id="rId77"/>
    <p:sldId id="337" r:id="rId78"/>
    <p:sldId id="338" r:id="rId79"/>
    <p:sldId id="339" r:id="rId80"/>
    <p:sldId id="340" r:id="rId81"/>
    <p:sldId id="341" r:id="rId82"/>
    <p:sldId id="342" r:id="rId83"/>
    <p:sldId id="343" r:id="rId8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4E0"/>
    <a:srgbClr val="E30F0F"/>
    <a:srgbClr val="D44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9" autoAdjust="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18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BBC5-73EA-495F-9744-E02B8EF2F88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62B476A3-BFD4-4BF2-894F-8682957E113B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BBC5-73EA-495F-9744-E02B8EF2F88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6A3-BFD4-4BF2-894F-8682957E11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BBC5-73EA-495F-9744-E02B8EF2F88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62B476A3-BFD4-4BF2-894F-8682957E113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BBC5-73EA-495F-9744-E02B8EF2F88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6A3-BFD4-4BF2-894F-8682957E11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BBC5-73EA-495F-9744-E02B8EF2F88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62B476A3-BFD4-4BF2-894F-8682957E113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BBC5-73EA-495F-9744-E02B8EF2F88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6A3-BFD4-4BF2-894F-8682957E11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BBC5-73EA-495F-9744-E02B8EF2F88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6A3-BFD4-4BF2-894F-8682957E11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BBC5-73EA-495F-9744-E02B8EF2F88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6A3-BFD4-4BF2-894F-8682957E11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BBC5-73EA-495F-9744-E02B8EF2F88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6A3-BFD4-4BF2-894F-8682957E11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BBC5-73EA-495F-9744-E02B8EF2F88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6A3-BFD4-4BF2-894F-8682957E113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BBC5-73EA-495F-9744-E02B8EF2F88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76A3-BFD4-4BF2-894F-8682957E113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1A3BBC5-73EA-495F-9744-E02B8EF2F88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2B476A3-BFD4-4BF2-894F-8682957E113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Relationship Id="rId9" Type="http://schemas.openxmlformats.org/officeDocument/2006/relationships/slide" Target="slide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Relationship Id="rId9" Type="http://schemas.openxmlformats.org/officeDocument/2006/relationships/slide" Target="slide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Relationship Id="rId9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Relationship Id="rId9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Relationship Id="rId9" Type="http://schemas.openxmlformats.org/officeDocument/2006/relationships/slide" Target="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Relationship Id="rId9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2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26.xml"/><Relationship Id="rId7" Type="http://schemas.openxmlformats.org/officeDocument/2006/relationships/slide" Target="slide3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5" Type="http://schemas.openxmlformats.org/officeDocument/2006/relationships/slide" Target="slide30.xml"/><Relationship Id="rId4" Type="http://schemas.openxmlformats.org/officeDocument/2006/relationships/slide" Target="slide28.xml"/><Relationship Id="rId9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0.xml"/><Relationship Id="rId7" Type="http://schemas.openxmlformats.org/officeDocument/2006/relationships/slide" Target="slide50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6.xml"/><Relationship Id="rId5" Type="http://schemas.openxmlformats.org/officeDocument/2006/relationships/slide" Target="slide44.xml"/><Relationship Id="rId4" Type="http://schemas.openxmlformats.org/officeDocument/2006/relationships/slide" Target="slide4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26.xml"/><Relationship Id="rId7" Type="http://schemas.openxmlformats.org/officeDocument/2006/relationships/slide" Target="slide3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5" Type="http://schemas.openxmlformats.org/officeDocument/2006/relationships/slide" Target="slide30.xml"/><Relationship Id="rId4" Type="http://schemas.openxmlformats.org/officeDocument/2006/relationships/slide" Target="slide28.xml"/><Relationship Id="rId9" Type="http://schemas.openxmlformats.org/officeDocument/2006/relationships/slide" Target="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26.xml"/><Relationship Id="rId7" Type="http://schemas.openxmlformats.org/officeDocument/2006/relationships/slide" Target="slide3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5" Type="http://schemas.openxmlformats.org/officeDocument/2006/relationships/slide" Target="slide30.xml"/><Relationship Id="rId4" Type="http://schemas.openxmlformats.org/officeDocument/2006/relationships/slide" Target="slide28.xml"/><Relationship Id="rId9" Type="http://schemas.openxmlformats.org/officeDocument/2006/relationships/slide" Target="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26.xml"/><Relationship Id="rId7" Type="http://schemas.openxmlformats.org/officeDocument/2006/relationships/slide" Target="slide3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5" Type="http://schemas.openxmlformats.org/officeDocument/2006/relationships/slide" Target="slide30.xml"/><Relationship Id="rId4" Type="http://schemas.openxmlformats.org/officeDocument/2006/relationships/slide" Target="slide28.xml"/><Relationship Id="rId9" Type="http://schemas.openxmlformats.org/officeDocument/2006/relationships/slide" Target="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26.xml"/><Relationship Id="rId7" Type="http://schemas.openxmlformats.org/officeDocument/2006/relationships/slide" Target="slide3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5" Type="http://schemas.openxmlformats.org/officeDocument/2006/relationships/slide" Target="slide30.xml"/><Relationship Id="rId4" Type="http://schemas.openxmlformats.org/officeDocument/2006/relationships/slide" Target="slide28.xml"/><Relationship Id="rId9" Type="http://schemas.openxmlformats.org/officeDocument/2006/relationships/slide" Target="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26.xml"/><Relationship Id="rId7" Type="http://schemas.openxmlformats.org/officeDocument/2006/relationships/slide" Target="slide3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5" Type="http://schemas.openxmlformats.org/officeDocument/2006/relationships/slide" Target="slide30.xml"/><Relationship Id="rId4" Type="http://schemas.openxmlformats.org/officeDocument/2006/relationships/slide" Target="slide28.xml"/><Relationship Id="rId9" Type="http://schemas.openxmlformats.org/officeDocument/2006/relationships/slide" Target="slide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26.xml"/><Relationship Id="rId7" Type="http://schemas.openxmlformats.org/officeDocument/2006/relationships/slide" Target="slide3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5" Type="http://schemas.openxmlformats.org/officeDocument/2006/relationships/slide" Target="slide30.xml"/><Relationship Id="rId4" Type="http://schemas.openxmlformats.org/officeDocument/2006/relationships/slide" Target="slide28.xml"/><Relationship Id="rId9" Type="http://schemas.openxmlformats.org/officeDocument/2006/relationships/slide" Target="slide2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26.xml"/><Relationship Id="rId7" Type="http://schemas.openxmlformats.org/officeDocument/2006/relationships/slide" Target="slide3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5" Type="http://schemas.openxmlformats.org/officeDocument/2006/relationships/slide" Target="slide30.xml"/><Relationship Id="rId4" Type="http://schemas.openxmlformats.org/officeDocument/2006/relationships/slide" Target="slide28.xml"/><Relationship Id="rId9" Type="http://schemas.openxmlformats.org/officeDocument/2006/relationships/slide" Target="slide2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26.xml"/><Relationship Id="rId7" Type="http://schemas.openxmlformats.org/officeDocument/2006/relationships/slide" Target="slide3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5" Type="http://schemas.openxmlformats.org/officeDocument/2006/relationships/slide" Target="slide30.xml"/><Relationship Id="rId4" Type="http://schemas.openxmlformats.org/officeDocument/2006/relationships/slide" Target="slide28.xml"/><Relationship Id="rId9" Type="http://schemas.openxmlformats.org/officeDocument/2006/relationships/slide" Target="slide2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0.xml"/><Relationship Id="rId7" Type="http://schemas.openxmlformats.org/officeDocument/2006/relationships/slide" Target="slide50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6.xml"/><Relationship Id="rId5" Type="http://schemas.openxmlformats.org/officeDocument/2006/relationships/slide" Target="slide44.xml"/><Relationship Id="rId4" Type="http://schemas.openxmlformats.org/officeDocument/2006/relationships/slide" Target="slide4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Relationship Id="rId9" Type="http://schemas.openxmlformats.org/officeDocument/2006/relationships/slide" Target="slide1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0.xml"/><Relationship Id="rId7" Type="http://schemas.openxmlformats.org/officeDocument/2006/relationships/slide" Target="slide50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6.xml"/><Relationship Id="rId5" Type="http://schemas.openxmlformats.org/officeDocument/2006/relationships/slide" Target="slide44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0.xml"/><Relationship Id="rId7" Type="http://schemas.openxmlformats.org/officeDocument/2006/relationships/slide" Target="slide50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6.xml"/><Relationship Id="rId5" Type="http://schemas.openxmlformats.org/officeDocument/2006/relationships/slide" Target="slide44.xml"/><Relationship Id="rId4" Type="http://schemas.openxmlformats.org/officeDocument/2006/relationships/slide" Target="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0.xml"/><Relationship Id="rId7" Type="http://schemas.openxmlformats.org/officeDocument/2006/relationships/slide" Target="slide50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6.xml"/><Relationship Id="rId5" Type="http://schemas.openxmlformats.org/officeDocument/2006/relationships/slide" Target="slide44.xml"/><Relationship Id="rId4" Type="http://schemas.openxmlformats.org/officeDocument/2006/relationships/slide" Target="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0.xml"/><Relationship Id="rId7" Type="http://schemas.openxmlformats.org/officeDocument/2006/relationships/slide" Target="slide50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6.xml"/><Relationship Id="rId5" Type="http://schemas.openxmlformats.org/officeDocument/2006/relationships/slide" Target="slide44.xml"/><Relationship Id="rId4" Type="http://schemas.openxmlformats.org/officeDocument/2006/relationships/slide" Target="slide4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0.xml"/><Relationship Id="rId7" Type="http://schemas.openxmlformats.org/officeDocument/2006/relationships/slide" Target="slide50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6.xml"/><Relationship Id="rId5" Type="http://schemas.openxmlformats.org/officeDocument/2006/relationships/slide" Target="slide44.xml"/><Relationship Id="rId4" Type="http://schemas.openxmlformats.org/officeDocument/2006/relationships/slide" Target="sl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7" Type="http://schemas.openxmlformats.org/officeDocument/2006/relationships/slide" Target="slide61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9.xml"/><Relationship Id="rId5" Type="http://schemas.openxmlformats.org/officeDocument/2006/relationships/slide" Target="slide57.xml"/><Relationship Id="rId4" Type="http://schemas.openxmlformats.org/officeDocument/2006/relationships/slide" Target="slide5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7" Type="http://schemas.openxmlformats.org/officeDocument/2006/relationships/slide" Target="slide61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9.xml"/><Relationship Id="rId5" Type="http://schemas.openxmlformats.org/officeDocument/2006/relationships/slide" Target="slide57.xml"/><Relationship Id="rId4" Type="http://schemas.openxmlformats.org/officeDocument/2006/relationships/slide" Target="slide5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7" Type="http://schemas.openxmlformats.org/officeDocument/2006/relationships/slide" Target="slide61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9.xml"/><Relationship Id="rId5" Type="http://schemas.openxmlformats.org/officeDocument/2006/relationships/slide" Target="slide57.xml"/><Relationship Id="rId4" Type="http://schemas.openxmlformats.org/officeDocument/2006/relationships/slide" Target="slide5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7" Type="http://schemas.openxmlformats.org/officeDocument/2006/relationships/slide" Target="slide61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9.xml"/><Relationship Id="rId5" Type="http://schemas.openxmlformats.org/officeDocument/2006/relationships/slide" Target="slide57.xml"/><Relationship Id="rId4" Type="http://schemas.openxmlformats.org/officeDocument/2006/relationships/slide" Target="slide5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7" Type="http://schemas.openxmlformats.org/officeDocument/2006/relationships/slide" Target="slide61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9.xml"/><Relationship Id="rId5" Type="http://schemas.openxmlformats.org/officeDocument/2006/relationships/slide" Target="slide57.xml"/><Relationship Id="rId4" Type="http://schemas.openxmlformats.org/officeDocument/2006/relationships/slide" Target="slide5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Relationship Id="rId9" Type="http://schemas.openxmlformats.org/officeDocument/2006/relationships/slide" Target="slide1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7" Type="http://schemas.openxmlformats.org/officeDocument/2006/relationships/slide" Target="slide61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9.xml"/><Relationship Id="rId5" Type="http://schemas.openxmlformats.org/officeDocument/2006/relationships/slide" Target="slide57.xml"/><Relationship Id="rId4" Type="http://schemas.openxmlformats.org/officeDocument/2006/relationships/slide" Target="slide55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8.xml"/><Relationship Id="rId5" Type="http://schemas.openxmlformats.org/officeDocument/2006/relationships/slide" Target="slide66.xml"/><Relationship Id="rId4" Type="http://schemas.openxmlformats.org/officeDocument/2006/relationships/slide" Target="slide6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8.xml"/><Relationship Id="rId5" Type="http://schemas.openxmlformats.org/officeDocument/2006/relationships/slide" Target="slide66.xml"/><Relationship Id="rId4" Type="http://schemas.openxmlformats.org/officeDocument/2006/relationships/slide" Target="slide6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8.xml"/><Relationship Id="rId5" Type="http://schemas.openxmlformats.org/officeDocument/2006/relationships/slide" Target="slide66.xml"/><Relationship Id="rId4" Type="http://schemas.openxmlformats.org/officeDocument/2006/relationships/slide" Target="slide6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8.xml"/><Relationship Id="rId5" Type="http://schemas.openxmlformats.org/officeDocument/2006/relationships/slide" Target="slide66.xml"/><Relationship Id="rId4" Type="http://schemas.openxmlformats.org/officeDocument/2006/relationships/slide" Target="slide6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8.xml"/><Relationship Id="rId5" Type="http://schemas.openxmlformats.org/officeDocument/2006/relationships/slide" Target="slide66.xml"/><Relationship Id="rId4" Type="http://schemas.openxmlformats.org/officeDocument/2006/relationships/slide" Target="slide6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" Target="slide7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72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73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7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75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76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" Target="slide77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8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9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0.xml"/><Relationship Id="rId4" Type="http://schemas.openxmlformats.org/officeDocument/2006/relationships/slide" Target="slide7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Relationship Id="rId9" Type="http://schemas.openxmlformats.org/officeDocument/2006/relationships/slide" Target="slide1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1.xml"/><Relationship Id="rId5" Type="http://schemas.openxmlformats.org/officeDocument/2006/relationships/slide" Target="slide79.xml"/><Relationship Id="rId4" Type="http://schemas.openxmlformats.org/officeDocument/2006/relationships/slide" Target="slide78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alkoholy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ethanol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23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8" action="ppaction://hlinksldjump"/>
          </p:cNvPr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9" action="ppaction://hlinksldjump"/>
          </p:cNvPr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2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  <a:solidFill>
            <a:srgbClr val="D4442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71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8" action="ppaction://hlinksldjump"/>
          </p:cNvPr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9" action="ppaction://hlinksldjump"/>
          </p:cNvPr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2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  <a:solidFill>
            <a:srgbClr val="D4442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71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8" action="ppaction://hlinksldjump"/>
          </p:cNvPr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9" action="ppaction://hlinksldjump"/>
          </p:cNvPr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2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správně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71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</a:rPr>
              <a:t>ethanol</a:t>
            </a:r>
            <a:endParaRPr lang="cs-CZ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8" action="ppaction://hlinksldjump"/>
          </p:cNvPr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9" action="ppaction://hlinksldjump"/>
          </p:cNvPr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2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správně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71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8" action="ppaction://hlinksldjump"/>
          </p:cNvPr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9" action="ppaction://hlinksldjump"/>
          </p:cNvPr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2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2: </a:t>
            </a:r>
            <a:r>
              <a:rPr lang="cs-CZ" sz="1800" dirty="0">
                <a:effectLst/>
                <a:latin typeface="Franklin Gothic Medium Cond" pitchFamily="34" charset="0"/>
              </a:rPr>
              <a:t>Zakroužkuj, který ze vzorců správně označuje </a:t>
            </a:r>
            <a:r>
              <a:rPr lang="cs-CZ" sz="1800" dirty="0" err="1">
                <a:effectLst/>
                <a:latin typeface="Franklin Gothic Medium Cond" pitchFamily="34" charset="0"/>
              </a:rPr>
              <a:t>ethanol</a:t>
            </a:r>
            <a:r>
              <a:rPr lang="cs-CZ" sz="1800" dirty="0">
                <a:effectLst/>
                <a:latin typeface="Franklin Gothic Medium Cond" pitchFamily="34" charset="0"/>
              </a:rPr>
              <a:t>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4427984" y="1805251"/>
            <a:ext cx="1440160" cy="11634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CH</a:t>
            </a:r>
            <a:r>
              <a:rPr lang="cs-CZ" sz="1600" baseline="-25000" dirty="0">
                <a:latin typeface="Franklin Gothic Medium Cond" pitchFamily="34" charset="0"/>
              </a:rPr>
              <a:t>3</a:t>
            </a:r>
            <a:r>
              <a:rPr lang="cs-CZ" sz="1600" dirty="0">
                <a:latin typeface="Franklin Gothic Medium Cond" pitchFamily="34" charset="0"/>
              </a:rPr>
              <a:t>CH</a:t>
            </a:r>
            <a:r>
              <a:rPr lang="cs-CZ" sz="1600" baseline="-25000" dirty="0">
                <a:latin typeface="Franklin Gothic Medium Cond" pitchFamily="34" charset="0"/>
              </a:rPr>
              <a:t>2</a:t>
            </a:r>
            <a:r>
              <a:rPr lang="cs-CZ" sz="1600" dirty="0">
                <a:latin typeface="Franklin Gothic Medium Cond" pitchFamily="34" charset="0"/>
              </a:rPr>
              <a:t>CH</a:t>
            </a:r>
            <a:r>
              <a:rPr lang="cs-CZ" sz="1600" baseline="-25000" dirty="0">
                <a:latin typeface="Franklin Gothic Medium Cond" pitchFamily="34" charset="0"/>
              </a:rPr>
              <a:t>2</a:t>
            </a:r>
            <a:r>
              <a:rPr lang="cs-CZ" sz="1600" dirty="0">
                <a:latin typeface="Franklin Gothic Medium Cond" pitchFamily="34" charset="0"/>
              </a:rPr>
              <a:t>OH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1187624" y="2472105"/>
            <a:ext cx="1440160" cy="11634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</a:t>
            </a:r>
            <a:r>
              <a:rPr lang="cs-CZ" sz="1600" baseline="-25000" dirty="0" smtClean="0">
                <a:latin typeface="Franklin Gothic Medium Cond" pitchFamily="34" charset="0"/>
              </a:rPr>
              <a:t>2</a:t>
            </a:r>
            <a:r>
              <a:rPr lang="cs-CZ" sz="1600" dirty="0" smtClean="0">
                <a:latin typeface="Franklin Gothic Medium Cond" pitchFamily="34" charset="0"/>
              </a:rPr>
              <a:t>H</a:t>
            </a:r>
            <a:r>
              <a:rPr lang="cs-CZ" sz="1600" baseline="-25000" dirty="0" smtClean="0">
                <a:latin typeface="Franklin Gothic Medium Cond" pitchFamily="34" charset="0"/>
              </a:rPr>
              <a:t>5</a:t>
            </a:r>
            <a:r>
              <a:rPr lang="cs-CZ" sz="1600" dirty="0" smtClean="0">
                <a:latin typeface="Franklin Gothic Medium Cond" pitchFamily="34" charset="0"/>
              </a:rPr>
              <a:t>OH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131840" y="3225048"/>
            <a:ext cx="1440160" cy="11634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3" name="Obrázek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692" y="3529780"/>
            <a:ext cx="711460" cy="55400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Zaoblený obdélník 13"/>
          <p:cNvSpPr/>
          <p:nvPr/>
        </p:nvSpPr>
        <p:spPr>
          <a:xfrm>
            <a:off x="1332887" y="4388519"/>
            <a:ext cx="1440160" cy="11634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516216" y="2220861"/>
            <a:ext cx="1440160" cy="11634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6" name="Obrázek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502" y="2386986"/>
            <a:ext cx="1247862" cy="777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http://upload.wikimedia.org/wikipedia/commons/b/b8/Propanol_flat_structure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888" y="4609574"/>
            <a:ext cx="1440160" cy="72136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aoblený obdélník 17"/>
          <p:cNvSpPr/>
          <p:nvPr/>
        </p:nvSpPr>
        <p:spPr>
          <a:xfrm>
            <a:off x="5652120" y="3626600"/>
            <a:ext cx="1440160" cy="11634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3875049" y="4615414"/>
            <a:ext cx="1440160" cy="11634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20" name="Obrázek 19" descr="http://upload.wikimedia.org/wikipedia/commons/0/00/Ethanol-3D-vdW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49" y="4609574"/>
            <a:ext cx="1440159" cy="11634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Obrázek 20" descr="http://upload.wikimedia.org/wikipedia/commons/8/86/Methanol-3D-vdW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626599"/>
            <a:ext cx="1440160" cy="1163472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Šipka doprava 21"/>
          <p:cNvSpPr/>
          <p:nvPr/>
        </p:nvSpPr>
        <p:spPr>
          <a:xfrm>
            <a:off x="7236296" y="6165304"/>
            <a:ext cx="1224136" cy="36004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latin typeface="Franklin Gothic Medium Cond" pitchFamily="34" charset="0"/>
              </a:rPr>
              <a:t>správné odpovědi</a:t>
            </a:r>
            <a:endParaRPr lang="cs-CZ" sz="11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09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8" action="ppaction://hlinksldjump"/>
          </p:cNvPr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9" action="ppaction://hlinksldjump"/>
          </p:cNvPr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57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2: </a:t>
            </a:r>
            <a:r>
              <a:rPr lang="cs-CZ" sz="1800" dirty="0">
                <a:effectLst/>
                <a:latin typeface="Franklin Gothic Medium Cond" pitchFamily="34" charset="0"/>
              </a:rPr>
              <a:t>Zakroužkuj, který ze vzorců správně označuje </a:t>
            </a:r>
            <a:r>
              <a:rPr lang="cs-CZ" sz="1800" dirty="0" err="1">
                <a:effectLst/>
                <a:latin typeface="Franklin Gothic Medium Cond" pitchFamily="34" charset="0"/>
              </a:rPr>
              <a:t>ethanol</a:t>
            </a:r>
            <a:r>
              <a:rPr lang="cs-CZ" sz="1800" dirty="0">
                <a:effectLst/>
                <a:latin typeface="Franklin Gothic Medium Cond" pitchFamily="34" charset="0"/>
              </a:rPr>
              <a:t>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4427984" y="1805251"/>
            <a:ext cx="1440160" cy="11634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Franklin Gothic Medium Cond" pitchFamily="34" charset="0"/>
              </a:rPr>
              <a:t>CH</a:t>
            </a:r>
            <a:r>
              <a:rPr lang="cs-CZ" sz="1600" baseline="-25000" dirty="0">
                <a:latin typeface="Franklin Gothic Medium Cond" pitchFamily="34" charset="0"/>
              </a:rPr>
              <a:t>3</a:t>
            </a:r>
            <a:r>
              <a:rPr lang="cs-CZ" sz="1600" dirty="0">
                <a:latin typeface="Franklin Gothic Medium Cond" pitchFamily="34" charset="0"/>
              </a:rPr>
              <a:t>CH</a:t>
            </a:r>
            <a:r>
              <a:rPr lang="cs-CZ" sz="1600" baseline="-25000" dirty="0">
                <a:latin typeface="Franklin Gothic Medium Cond" pitchFamily="34" charset="0"/>
              </a:rPr>
              <a:t>2</a:t>
            </a:r>
            <a:r>
              <a:rPr lang="cs-CZ" sz="1600" dirty="0">
                <a:latin typeface="Franklin Gothic Medium Cond" pitchFamily="34" charset="0"/>
              </a:rPr>
              <a:t>CH</a:t>
            </a:r>
            <a:r>
              <a:rPr lang="cs-CZ" sz="1600" baseline="-25000" dirty="0">
                <a:latin typeface="Franklin Gothic Medium Cond" pitchFamily="34" charset="0"/>
              </a:rPr>
              <a:t>2</a:t>
            </a:r>
            <a:r>
              <a:rPr lang="cs-CZ" sz="1600" dirty="0">
                <a:latin typeface="Franklin Gothic Medium Cond" pitchFamily="34" charset="0"/>
              </a:rPr>
              <a:t>OH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1187624" y="2472105"/>
            <a:ext cx="1440160" cy="1163471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Franklin Gothic Medium Cond" pitchFamily="34" charset="0"/>
              </a:rPr>
              <a:t>C</a:t>
            </a:r>
            <a:r>
              <a:rPr lang="cs-CZ" sz="1600" baseline="-25000" dirty="0" smtClean="0">
                <a:latin typeface="Franklin Gothic Medium Cond" pitchFamily="34" charset="0"/>
              </a:rPr>
              <a:t>2</a:t>
            </a:r>
            <a:r>
              <a:rPr lang="cs-CZ" sz="1600" dirty="0" smtClean="0">
                <a:latin typeface="Franklin Gothic Medium Cond" pitchFamily="34" charset="0"/>
              </a:rPr>
              <a:t>H</a:t>
            </a:r>
            <a:r>
              <a:rPr lang="cs-CZ" sz="1600" baseline="-25000" dirty="0" smtClean="0">
                <a:latin typeface="Franklin Gothic Medium Cond" pitchFamily="34" charset="0"/>
              </a:rPr>
              <a:t>5</a:t>
            </a:r>
            <a:r>
              <a:rPr lang="cs-CZ" sz="1600" dirty="0" smtClean="0">
                <a:latin typeface="Franklin Gothic Medium Cond" pitchFamily="34" charset="0"/>
              </a:rPr>
              <a:t>OH</a:t>
            </a:r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131840" y="3225048"/>
            <a:ext cx="1440160" cy="11634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3" name="Obrázek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692" y="3529780"/>
            <a:ext cx="711460" cy="55400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Zaoblený obdélník 13"/>
          <p:cNvSpPr/>
          <p:nvPr/>
        </p:nvSpPr>
        <p:spPr>
          <a:xfrm>
            <a:off x="1332887" y="4388519"/>
            <a:ext cx="1440160" cy="11634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6516216" y="2220861"/>
            <a:ext cx="1440160" cy="1163471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16" name="Obrázek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502" y="2386986"/>
            <a:ext cx="1247862" cy="777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http://upload.wikimedia.org/wikipedia/commons/b/b8/Propanol_flat_structure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888" y="4609574"/>
            <a:ext cx="1440160" cy="72136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aoblený obdélník 17"/>
          <p:cNvSpPr/>
          <p:nvPr/>
        </p:nvSpPr>
        <p:spPr>
          <a:xfrm>
            <a:off x="5652120" y="3626600"/>
            <a:ext cx="1440160" cy="116347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>
              <a:latin typeface="Franklin Gothic Medium Cond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3875049" y="4615414"/>
            <a:ext cx="1440160" cy="1163471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 dirty="0">
              <a:latin typeface="Franklin Gothic Medium Cond" pitchFamily="34" charset="0"/>
            </a:endParaRPr>
          </a:p>
        </p:txBody>
      </p:sp>
      <p:pic>
        <p:nvPicPr>
          <p:cNvPr id="20" name="Obrázek 19" descr="http://upload.wikimedia.org/wikipedia/commons/0/00/Ethanol-3D-vdW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50" y="4615414"/>
            <a:ext cx="1440159" cy="11634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Obrázek 20" descr="http://upload.wikimedia.org/wikipedia/commons/8/86/Methanol-3D-vdW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3635576"/>
            <a:ext cx="1440160" cy="115449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Šipka doprava 21">
            <a:hlinkClick r:id="rId7" action="ppaction://hlinksldjump"/>
          </p:cNvPr>
          <p:cNvSpPr/>
          <p:nvPr/>
        </p:nvSpPr>
        <p:spPr>
          <a:xfrm>
            <a:off x="7236296" y="6165304"/>
            <a:ext cx="1224136" cy="36004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latin typeface="Franklin Gothic Medium Cond" pitchFamily="34" charset="0"/>
              </a:rPr>
              <a:t>úloha 3</a:t>
            </a:r>
            <a:endParaRPr lang="cs-CZ" sz="11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7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>
            <a:hlinkClick r:id="rId9" action="ppaction://hlinksldjump"/>
          </p:cNvPr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9412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96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>
            <a:hlinkClick r:id="rId9" action="ppaction://hlinksldjump"/>
          </p:cNvPr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104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809450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>
            <a:hlinkClick r:id="rId9" action="ppaction://hlinksldjump"/>
          </p:cNvPr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104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2694721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>
            <a:hlinkClick r:id="rId9" action="ppaction://hlinksldjump"/>
          </p:cNvPr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104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>
            <a:hlinkClick r:id="rId9" action="ppaction://hlinksldjump"/>
          </p:cNvPr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104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správně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46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>
            <a:hlinkClick r:id="rId9" action="ppaction://hlinksldjump"/>
          </p:cNvPr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104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827584" y="2721171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>
            <a:hlinkClick r:id="rId9" action="ppaction://hlinksldjump"/>
          </p:cNvPr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104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>
            <a:hlinkClick r:id="rId9" action="ppaction://hlinksldjump"/>
          </p:cNvPr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104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969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8" name="Vývojový diagram: alternativní postup 17">
            <a:hlinkClick r:id="rId9" action="ppaction://hlinksldjump"/>
          </p:cNvPr>
          <p:cNvSpPr/>
          <p:nvPr/>
        </p:nvSpPr>
        <p:spPr>
          <a:xfrm>
            <a:off x="6732240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104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00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8435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8" action="ppaction://hlinksldjump"/>
          </p:cNvPr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9" action="ppaction://hlinksldjump"/>
          </p:cNvPr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2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00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8435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4745063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00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8435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00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8435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827584" y="2705120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00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8435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4745063" y="2705120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00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6" name="Vývojový diagram: alternativní postup 15">
            <a:hlinkClick r:id="rId7" action="ppaction://hlinksldjump"/>
          </p:cNvPr>
          <p:cNvSpPr/>
          <p:nvPr/>
        </p:nvSpPr>
        <p:spPr>
          <a:xfrm>
            <a:off x="2726769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8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8435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  <a:solidFill>
            <a:srgbClr val="D4442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71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7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4600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8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7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2889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8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7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2889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8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7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2889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8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7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2889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2705120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8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8" action="ppaction://hlinksldjump"/>
          </p:cNvPr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9" action="ppaction://hlinksldjump"/>
          </p:cNvPr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2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Vývojový diagram: alternativní postup 16">
            <a:hlinkClick r:id="rId7" action="ppaction://hlinksldjump"/>
          </p:cNvPr>
          <p:cNvSpPr/>
          <p:nvPr/>
        </p:nvSpPr>
        <p:spPr>
          <a:xfrm>
            <a:off x="4745063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2889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Vývojový diagram: alternativní postup 26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838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Vývojový diagram: alternativní postup 26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8" name="Vývojový diagram: alternativní postup 27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3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Vývojový diagram: alternativní postup 26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983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Vývojový diagram: alternativní postup 26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8" name="Vývojový diagram: alternativní postup 27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3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Vývojový diagram: alternativní postup 26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983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Vývojový diagram: alternativní postup 26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8" name="Vývojový diagram: alternativní postup 27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3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Vývojový diagram: alternativní postup 26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983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/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Vývojový diagram: alternativní postup 26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8" name="Vývojový diagram: alternativní postup 27"/>
          <p:cNvSpPr/>
          <p:nvPr/>
        </p:nvSpPr>
        <p:spPr>
          <a:xfrm>
            <a:off x="827584" y="2705120"/>
            <a:ext cx="1368152" cy="360040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3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>
            <a:hlinkClick r:id="rId2" action="ppaction://hlinksldjump"/>
          </p:cNvPr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Vývojový diagram: alternativní postup 11">
            <a:hlinkClick r:id="rId3" action="ppaction://hlinksldjump"/>
          </p:cNvPr>
          <p:cNvSpPr/>
          <p:nvPr/>
        </p:nvSpPr>
        <p:spPr>
          <a:xfrm>
            <a:off x="2699792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>
            <a:hlinkClick r:id="rId4" action="ppaction://hlinksldjump"/>
          </p:cNvPr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>
            <a:hlinkClick r:id="rId5" action="ppaction://hlinksldjump"/>
          </p:cNvPr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>
            <a:hlinkClick r:id="rId6" action="ppaction://hlinksldjump"/>
          </p:cNvPr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Vývojový diagram: alternativní postup 26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983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5437762" y="2060848"/>
            <a:ext cx="1728192" cy="50405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správně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71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3: Správně doplň větu. Na výběr máš několik slov, z nichž však nemusí být použita všechna.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ývojový diagram: alternativní postup 3"/>
          <p:cNvSpPr/>
          <p:nvPr/>
        </p:nvSpPr>
        <p:spPr>
          <a:xfrm>
            <a:off x="827584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dusný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Vývojový diagram: alternativní postup 12"/>
          <p:cNvSpPr/>
          <p:nvPr/>
        </p:nvSpPr>
        <p:spPr>
          <a:xfrm>
            <a:off x="4716016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tuků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Vývojový diagram: alternativní postup 13"/>
          <p:cNvSpPr/>
          <p:nvPr/>
        </p:nvSpPr>
        <p:spPr>
          <a:xfrm>
            <a:off x="6732240" y="1916832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živočišné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827584" y="2708920"/>
            <a:ext cx="1368152" cy="3600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siřičitý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Vývojový diagram: alternativní postup 26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8" name="Vývojový diagram: alternativní postup 27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9" name="Šipka doprava 28">
            <a:hlinkClick r:id="rId2" action="ppaction://hlinksldjump"/>
          </p:cNvPr>
          <p:cNvSpPr/>
          <p:nvPr/>
        </p:nvSpPr>
        <p:spPr>
          <a:xfrm>
            <a:off x="7236296" y="6165304"/>
            <a:ext cx="1224136" cy="36004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latin typeface="Franklin Gothic Medium Cond" pitchFamily="34" charset="0"/>
              </a:rPr>
              <a:t>úloha 4</a:t>
            </a:r>
            <a:endParaRPr lang="cs-CZ" sz="11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3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4: Kvasný proces zapiš chemickou rovnicí. 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8"/>
            <a:ext cx="8147248" cy="1905075"/>
          </a:xfrm>
        </p:spPr>
        <p:txBody>
          <a:bodyPr/>
          <a:lstStyle/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Alkoholové                                               je </a:t>
            </a:r>
            <a:r>
              <a:rPr lang="cs-CZ" sz="1400" dirty="0">
                <a:latin typeface="Franklin Gothic Medium Cond" pitchFamily="34" charset="0"/>
              </a:rPr>
              <a:t>biochemický proces, při kterém jsou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polysacharidy </a:t>
            </a: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přeměňovány </a:t>
            </a:r>
            <a:r>
              <a:rPr lang="cs-CZ" sz="1400" dirty="0">
                <a:latin typeface="Franklin Gothic Medium Cond" pitchFamily="34" charset="0"/>
              </a:rPr>
              <a:t>na alkohol za přítomnosti kvasinek. Kvasinky obsahují enzymy, které jsou zodpovědné za přeměnu </a:t>
            </a: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>
              <a:latin typeface="Franklin Gothic Medium Cond" pitchFamily="34" charset="0"/>
            </a:endParaRPr>
          </a:p>
          <a:p>
            <a:pPr marL="0" indent="0" algn="ctr">
              <a:buNone/>
            </a:pPr>
            <a:endParaRPr lang="cs-CZ" sz="1400" dirty="0" smtClean="0">
              <a:latin typeface="Franklin Gothic Medium Cond" pitchFamily="34" charset="0"/>
            </a:endParaRPr>
          </a:p>
          <a:p>
            <a:pPr marL="0" indent="0" algn="ctr">
              <a:buNone/>
            </a:pPr>
            <a:r>
              <a:rPr lang="cs-CZ" sz="1400" dirty="0" smtClean="0">
                <a:latin typeface="Franklin Gothic Medium Cond" pitchFamily="34" charset="0"/>
              </a:rPr>
              <a:t>na </a:t>
            </a:r>
            <a:r>
              <a:rPr lang="cs-CZ" sz="1400" dirty="0" err="1">
                <a:latin typeface="Franklin Gothic Medium Cond" pitchFamily="34" charset="0"/>
              </a:rPr>
              <a:t>ethanol</a:t>
            </a:r>
            <a:r>
              <a:rPr lang="cs-CZ" sz="1400" dirty="0">
                <a:latin typeface="Franklin Gothic Medium Cond" pitchFamily="34" charset="0"/>
              </a:rPr>
              <a:t> a oxid </a:t>
            </a:r>
            <a:r>
              <a:rPr lang="cs-CZ" sz="1400" dirty="0" smtClean="0">
                <a:latin typeface="Franklin Gothic Medium Cond" pitchFamily="34" charset="0"/>
              </a:rPr>
              <a:t>                                                 za </a:t>
            </a:r>
            <a:r>
              <a:rPr lang="cs-CZ" sz="1400" dirty="0">
                <a:latin typeface="Franklin Gothic Medium Cond" pitchFamily="34" charset="0"/>
              </a:rPr>
              <a:t>vzniku tepla a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1" name="Vývojový diagram: alternativní postup 20"/>
          <p:cNvSpPr/>
          <p:nvPr/>
        </p:nvSpPr>
        <p:spPr>
          <a:xfrm>
            <a:off x="1708068" y="422108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3" name="Vývojový diagram: alternativní postup 22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4" name="Vývojový diagram: alternativní postup 23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5" name="Vývojový diagram: alternativní postup 24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9" name="Vývojový diagram: alternativní postup 18"/>
          <p:cNvSpPr/>
          <p:nvPr/>
        </p:nvSpPr>
        <p:spPr>
          <a:xfrm>
            <a:off x="1713586" y="422108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kvašení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2" name="Vývojový diagram: alternativní postup 21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5796136" y="419346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rostlinné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0" name="Vývojový diagram: alternativní postup 19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6" name="Vývojový diagram: alternativní postup 25"/>
          <p:cNvSpPr/>
          <p:nvPr/>
        </p:nvSpPr>
        <p:spPr>
          <a:xfrm>
            <a:off x="827584" y="5733256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sacharidů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Vývojový diagram: alternativní postup 26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?</a:t>
            </a:r>
          </a:p>
        </p:txBody>
      </p:sp>
      <p:sp>
        <p:nvSpPr>
          <p:cNvPr id="28" name="Vývojový diagram: alternativní postup 27"/>
          <p:cNvSpPr/>
          <p:nvPr/>
        </p:nvSpPr>
        <p:spPr>
          <a:xfrm>
            <a:off x="3635896" y="5752458"/>
            <a:ext cx="1368152" cy="360040"/>
          </a:xfrm>
          <a:prstGeom prst="flowChartAlternateProcess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uhličitý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9" name="Šipka doprava 28">
            <a:hlinkClick r:id="rId2" action="ppaction://hlinksldjump"/>
          </p:cNvPr>
          <p:cNvSpPr/>
          <p:nvPr/>
        </p:nvSpPr>
        <p:spPr>
          <a:xfrm>
            <a:off x="7236296" y="6165304"/>
            <a:ext cx="1224136" cy="36004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latin typeface="Franklin Gothic Medium Cond" pitchFamily="34" charset="0"/>
              </a:rPr>
              <a:t>úloha 5</a:t>
            </a:r>
            <a:endParaRPr lang="cs-CZ" sz="1100" dirty="0">
              <a:latin typeface="Franklin Gothic Medium Cond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697" y="2514600"/>
            <a:ext cx="64198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419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5: Rozhodni, zda je výrok pravdivý.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241786" y="1700808"/>
            <a:ext cx="2952328" cy="648072"/>
          </a:xfrm>
          <a:prstGeom prst="wedgeRoundRectCallout">
            <a:avLst>
              <a:gd name="adj1" fmla="val -48569"/>
              <a:gd name="adj2" fmla="val 751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Pití alkoholu v těhotenství není pro matku ani dítě nebezpečné.</a:t>
            </a:r>
          </a:p>
        </p:txBody>
      </p:sp>
      <p:sp>
        <p:nvSpPr>
          <p:cNvPr id="11" name="Zaoblený obdélník 10">
            <a:hlinkClick r:id="rId2" action="ppaction://hlinksldjump"/>
          </p:cNvPr>
          <p:cNvSpPr/>
          <p:nvPr/>
        </p:nvSpPr>
        <p:spPr>
          <a:xfrm>
            <a:off x="1337217" y="2348880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2" name="Zaoblený obdélník 11">
            <a:hlinkClick r:id="rId2" action="ppaction://hlinksldjump"/>
          </p:cNvPr>
          <p:cNvSpPr/>
          <p:nvPr/>
        </p:nvSpPr>
        <p:spPr>
          <a:xfrm>
            <a:off x="2307527" y="234888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07270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5: Rozhodni, zda je výrok pravdivý.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241786" y="1700808"/>
            <a:ext cx="2952328" cy="648072"/>
          </a:xfrm>
          <a:prstGeom prst="wedgeRoundRectCallout">
            <a:avLst>
              <a:gd name="adj1" fmla="val -48569"/>
              <a:gd name="adj2" fmla="val 751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Pití alkoholu v těhotenství není pro matku ani dítě nebezpečné.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1864233" y="234888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827584" y="2852936"/>
            <a:ext cx="2808312" cy="792088"/>
          </a:xfrm>
          <a:prstGeom prst="wedgeRoundRectCallout">
            <a:avLst>
              <a:gd name="adj1" fmla="val -73360"/>
              <a:gd name="adj2" fmla="val 118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Na alkoholu si můžeme vytvořit pouze psychickou závislost, nikoli fyzickou.</a:t>
            </a:r>
          </a:p>
        </p:txBody>
      </p:sp>
      <p:sp>
        <p:nvSpPr>
          <p:cNvPr id="8" name="Zaoblený obdélník 7">
            <a:hlinkClick r:id="rId2" action="ppaction://hlinksldjump"/>
          </p:cNvPr>
          <p:cNvSpPr/>
          <p:nvPr/>
        </p:nvSpPr>
        <p:spPr>
          <a:xfrm>
            <a:off x="1373221" y="3505670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9" name="Zaoblený obdélník 8">
            <a:hlinkClick r:id="rId2" action="ppaction://hlinksldjump"/>
          </p:cNvPr>
          <p:cNvSpPr/>
          <p:nvPr/>
        </p:nvSpPr>
        <p:spPr>
          <a:xfrm>
            <a:off x="2307527" y="350567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77486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5: Rozhodni, zda je výrok pravdivý.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241786" y="1700808"/>
            <a:ext cx="2952328" cy="648072"/>
          </a:xfrm>
          <a:prstGeom prst="wedgeRoundRectCallout">
            <a:avLst>
              <a:gd name="adj1" fmla="val -48569"/>
              <a:gd name="adj2" fmla="val 751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Pití alkoholu v těhotenství není pro matku ani dítě nebezpečné.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1864233" y="234888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827584" y="2852936"/>
            <a:ext cx="2808312" cy="792088"/>
          </a:xfrm>
          <a:prstGeom prst="wedgeRoundRectCallout">
            <a:avLst>
              <a:gd name="adj1" fmla="val -73360"/>
              <a:gd name="adj2" fmla="val 118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Na alkoholu si můžeme vytvořit pouze psychickou závislost, nikoli fyzickou.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864233" y="350567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3851920" y="1700808"/>
            <a:ext cx="2088232" cy="1296144"/>
          </a:xfrm>
          <a:prstGeom prst="wedgeRoundRectCallout">
            <a:avLst>
              <a:gd name="adj1" fmla="val 68704"/>
              <a:gd name="adj2" fmla="val 4670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Dvě až tři piva denně nejsou pro lidský organismus nebezpečné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2" action="ppaction://hlinksldjump"/>
          </p:cNvPr>
          <p:cNvSpPr/>
          <p:nvPr/>
        </p:nvSpPr>
        <p:spPr>
          <a:xfrm>
            <a:off x="4037517" y="2857598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4971823" y="2857598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08380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5: Rozhodni, zda je výrok pravdivý.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241786" y="1700808"/>
            <a:ext cx="2952328" cy="648072"/>
          </a:xfrm>
          <a:prstGeom prst="wedgeRoundRectCallout">
            <a:avLst>
              <a:gd name="adj1" fmla="val -48569"/>
              <a:gd name="adj2" fmla="val 751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Pití alkoholu v těhotenství není pro matku ani dítě nebezpečné.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1864233" y="234888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827584" y="2852936"/>
            <a:ext cx="2808312" cy="792088"/>
          </a:xfrm>
          <a:prstGeom prst="wedgeRoundRectCallout">
            <a:avLst>
              <a:gd name="adj1" fmla="val -73360"/>
              <a:gd name="adj2" fmla="val 118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Na alkoholu si můžeme vytvořit pouze psychickou závislost, nikoli fyzickou.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864233" y="350567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3851920" y="1700808"/>
            <a:ext cx="2088232" cy="1296144"/>
          </a:xfrm>
          <a:prstGeom prst="wedgeRoundRectCallout">
            <a:avLst>
              <a:gd name="adj1" fmla="val 68704"/>
              <a:gd name="adj2" fmla="val 4670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Dvě až tři piva denně nejsou pro lidský organismus nebezpečné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452742" y="2852936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4211960" y="3326364"/>
            <a:ext cx="2520280" cy="649501"/>
          </a:xfrm>
          <a:prstGeom prst="wedgeRoundRectCallout">
            <a:avLst>
              <a:gd name="adj1" fmla="val 72307"/>
              <a:gd name="adj2" fmla="val 51993"/>
              <a:gd name="adj3" fmla="val 16667"/>
            </a:avLst>
          </a:prstGeom>
          <a:solidFill>
            <a:srgbClr val="92D05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Alkohol je droga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2" action="ppaction://hlinksldjump"/>
          </p:cNvPr>
          <p:cNvSpPr/>
          <p:nvPr/>
        </p:nvSpPr>
        <p:spPr>
          <a:xfrm>
            <a:off x="4514733" y="3854786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6" name="Zaoblený obdélník 15">
            <a:hlinkClick r:id="rId2" action="ppaction://hlinksldjump"/>
          </p:cNvPr>
          <p:cNvSpPr/>
          <p:nvPr/>
        </p:nvSpPr>
        <p:spPr>
          <a:xfrm>
            <a:off x="5496858" y="3842603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7545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5: Rozhodni, zda je výrok pravdivý.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241786" y="1700808"/>
            <a:ext cx="2952328" cy="648072"/>
          </a:xfrm>
          <a:prstGeom prst="wedgeRoundRectCallout">
            <a:avLst>
              <a:gd name="adj1" fmla="val -48569"/>
              <a:gd name="adj2" fmla="val 751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Pití alkoholu v těhotenství není pro matku ani dítě nebezpečné.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1864233" y="234888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827584" y="2852936"/>
            <a:ext cx="2808312" cy="792088"/>
          </a:xfrm>
          <a:prstGeom prst="wedgeRoundRectCallout">
            <a:avLst>
              <a:gd name="adj1" fmla="val -73360"/>
              <a:gd name="adj2" fmla="val 118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Na alkoholu si můžeme vytvořit pouze psychickou závislost, nikoli fyzickou.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864233" y="350567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3851920" y="1700808"/>
            <a:ext cx="2088232" cy="1296144"/>
          </a:xfrm>
          <a:prstGeom prst="wedgeRoundRectCallout">
            <a:avLst>
              <a:gd name="adj1" fmla="val 68704"/>
              <a:gd name="adj2" fmla="val 4670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Dvě až tři piva denně nejsou pro lidský organismus nebezpečné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452742" y="2852936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4211960" y="3326364"/>
            <a:ext cx="2520280" cy="649501"/>
          </a:xfrm>
          <a:prstGeom prst="wedgeRoundRectCallout">
            <a:avLst>
              <a:gd name="adj1" fmla="val 72307"/>
              <a:gd name="adj2" fmla="val 51993"/>
              <a:gd name="adj3" fmla="val 16667"/>
            </a:avLst>
          </a:prstGeom>
          <a:solidFill>
            <a:srgbClr val="92D05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Alkohol je droga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6372200" y="1844823"/>
            <a:ext cx="2592288" cy="649501"/>
          </a:xfrm>
          <a:prstGeom prst="wedgeRoundRectCallout">
            <a:avLst>
              <a:gd name="adj1" fmla="val 52225"/>
              <a:gd name="adj2" fmla="val 119747"/>
              <a:gd name="adj3" fmla="val 16667"/>
            </a:avLst>
          </a:prstGeom>
          <a:solidFill>
            <a:srgbClr val="E0A4E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Alkohol se v České republice smí prodávat osobám mladším 18ti let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Zaoblený obdélník 16">
            <a:hlinkClick r:id="rId2" action="ppaction://hlinksldjump"/>
          </p:cNvPr>
          <p:cNvSpPr/>
          <p:nvPr/>
        </p:nvSpPr>
        <p:spPr>
          <a:xfrm>
            <a:off x="6493177" y="2468993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8" name="Zaoblený obdélník 17">
            <a:hlinkClick r:id="rId2" action="ppaction://hlinksldjump"/>
          </p:cNvPr>
          <p:cNvSpPr/>
          <p:nvPr/>
        </p:nvSpPr>
        <p:spPr>
          <a:xfrm>
            <a:off x="7481355" y="245681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19" name="Zaoblený obdélník 18">
            <a:hlinkClick r:id="rId2" action="ppaction://hlinksldjump"/>
          </p:cNvPr>
          <p:cNvSpPr/>
          <p:nvPr/>
        </p:nvSpPr>
        <p:spPr>
          <a:xfrm>
            <a:off x="5042840" y="3836511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4093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5: Rozhodni, zda je výrok pravdivý.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241786" y="1700808"/>
            <a:ext cx="2952328" cy="648072"/>
          </a:xfrm>
          <a:prstGeom prst="wedgeRoundRectCallout">
            <a:avLst>
              <a:gd name="adj1" fmla="val -48569"/>
              <a:gd name="adj2" fmla="val 751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Pití alkoholu v těhotenství není pro matku ani dítě nebezpečné.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1864233" y="234888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827584" y="2852936"/>
            <a:ext cx="2808312" cy="792088"/>
          </a:xfrm>
          <a:prstGeom prst="wedgeRoundRectCallout">
            <a:avLst>
              <a:gd name="adj1" fmla="val -73360"/>
              <a:gd name="adj2" fmla="val 118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Na alkoholu si můžeme vytvořit pouze psychickou závislost, nikoli fyzickou.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864233" y="350567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3851920" y="1700808"/>
            <a:ext cx="2088232" cy="1296144"/>
          </a:xfrm>
          <a:prstGeom prst="wedgeRoundRectCallout">
            <a:avLst>
              <a:gd name="adj1" fmla="val 68704"/>
              <a:gd name="adj2" fmla="val 4670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Dvě až tři piva denně nejsou pro lidský organismus nebezpečné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452742" y="2852936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4211960" y="3326364"/>
            <a:ext cx="2520280" cy="649501"/>
          </a:xfrm>
          <a:prstGeom prst="wedgeRoundRectCallout">
            <a:avLst>
              <a:gd name="adj1" fmla="val 72307"/>
              <a:gd name="adj2" fmla="val 51993"/>
              <a:gd name="adj3" fmla="val 16667"/>
            </a:avLst>
          </a:prstGeom>
          <a:solidFill>
            <a:srgbClr val="92D05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Alkohol je droga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6372200" y="1844823"/>
            <a:ext cx="2592288" cy="649501"/>
          </a:xfrm>
          <a:prstGeom prst="wedgeRoundRectCallout">
            <a:avLst>
              <a:gd name="adj1" fmla="val 52225"/>
              <a:gd name="adj2" fmla="val 119747"/>
              <a:gd name="adj3" fmla="val 16667"/>
            </a:avLst>
          </a:prstGeom>
          <a:solidFill>
            <a:srgbClr val="E0A4E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Alkohol se v České republice smí prodávat osobám mladším 18ti let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2" action="ppaction://hlinksldjump"/>
          </p:cNvPr>
          <p:cNvSpPr/>
          <p:nvPr/>
        </p:nvSpPr>
        <p:spPr>
          <a:xfrm>
            <a:off x="7092280" y="2469069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19" name="Zaoblený obdélník 18">
            <a:hlinkClick r:id="rId3" action="ppaction://hlinksldjump"/>
          </p:cNvPr>
          <p:cNvSpPr/>
          <p:nvPr/>
        </p:nvSpPr>
        <p:spPr>
          <a:xfrm>
            <a:off x="5042840" y="3836511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611560" y="4115218"/>
            <a:ext cx="3024335" cy="969966"/>
          </a:xfrm>
          <a:prstGeom prst="wedgeRoundRectCallout">
            <a:avLst>
              <a:gd name="adj1" fmla="val -56073"/>
              <a:gd name="adj2" fmla="val 973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Závislost na alkoholu je geneticky přenosná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4" action="ppaction://hlinksldjump"/>
          </p:cNvPr>
          <p:cNvSpPr/>
          <p:nvPr/>
        </p:nvSpPr>
        <p:spPr>
          <a:xfrm>
            <a:off x="1528373" y="4945830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21" name="Zaoblený obdélník 20">
            <a:hlinkClick r:id="rId4" action="ppaction://hlinksldjump"/>
          </p:cNvPr>
          <p:cNvSpPr/>
          <p:nvPr/>
        </p:nvSpPr>
        <p:spPr>
          <a:xfrm>
            <a:off x="2483768" y="4923875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30806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5: Rozhodni, zda je výrok pravdivý.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241786" y="1700808"/>
            <a:ext cx="2952328" cy="648072"/>
          </a:xfrm>
          <a:prstGeom prst="wedgeRoundRectCallout">
            <a:avLst>
              <a:gd name="adj1" fmla="val -48569"/>
              <a:gd name="adj2" fmla="val 751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Pití alkoholu v těhotenství není pro matku ani dítě nebezpečné.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1864233" y="234888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827584" y="2852936"/>
            <a:ext cx="2808312" cy="792088"/>
          </a:xfrm>
          <a:prstGeom prst="wedgeRoundRectCallout">
            <a:avLst>
              <a:gd name="adj1" fmla="val -73360"/>
              <a:gd name="adj2" fmla="val 118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Na alkoholu si můžeme vytvořit pouze psychickou závislost, nikoli fyzickou.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864233" y="350567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3851920" y="1700808"/>
            <a:ext cx="2088232" cy="1296144"/>
          </a:xfrm>
          <a:prstGeom prst="wedgeRoundRectCallout">
            <a:avLst>
              <a:gd name="adj1" fmla="val 68704"/>
              <a:gd name="adj2" fmla="val 4670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Dvě až tři piva denně nejsou pro lidský organismus nebezpečné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452742" y="2852936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4211960" y="3326364"/>
            <a:ext cx="2520280" cy="649501"/>
          </a:xfrm>
          <a:prstGeom prst="wedgeRoundRectCallout">
            <a:avLst>
              <a:gd name="adj1" fmla="val 72307"/>
              <a:gd name="adj2" fmla="val 51993"/>
              <a:gd name="adj3" fmla="val 16667"/>
            </a:avLst>
          </a:prstGeom>
          <a:solidFill>
            <a:srgbClr val="92D05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Alkohol je droga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6372200" y="1844823"/>
            <a:ext cx="2592288" cy="649501"/>
          </a:xfrm>
          <a:prstGeom prst="wedgeRoundRectCallout">
            <a:avLst>
              <a:gd name="adj1" fmla="val 52225"/>
              <a:gd name="adj2" fmla="val 119747"/>
              <a:gd name="adj3" fmla="val 16667"/>
            </a:avLst>
          </a:prstGeom>
          <a:solidFill>
            <a:srgbClr val="E0A4E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Alkohol se v České republice smí prodávat osobám mladším 18ti let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2" action="ppaction://hlinksldjump"/>
          </p:cNvPr>
          <p:cNvSpPr/>
          <p:nvPr/>
        </p:nvSpPr>
        <p:spPr>
          <a:xfrm>
            <a:off x="7092280" y="2469069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19" name="Zaoblený obdélník 18">
            <a:hlinkClick r:id="rId3" action="ppaction://hlinksldjump"/>
          </p:cNvPr>
          <p:cNvSpPr/>
          <p:nvPr/>
        </p:nvSpPr>
        <p:spPr>
          <a:xfrm>
            <a:off x="5042840" y="3836511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611560" y="4115218"/>
            <a:ext cx="3024335" cy="969966"/>
          </a:xfrm>
          <a:prstGeom prst="wedgeRoundRectCallout">
            <a:avLst>
              <a:gd name="adj1" fmla="val -56073"/>
              <a:gd name="adj2" fmla="val 973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Závislost na alkoholu je geneticky přenosná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3" action="ppaction://hlinksldjump"/>
          </p:cNvPr>
          <p:cNvSpPr/>
          <p:nvPr/>
        </p:nvSpPr>
        <p:spPr>
          <a:xfrm>
            <a:off x="1957632" y="4945830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1" name="Zaoblený obdélníkový popisek 10"/>
          <p:cNvSpPr/>
          <p:nvPr/>
        </p:nvSpPr>
        <p:spPr>
          <a:xfrm>
            <a:off x="4211960" y="4600201"/>
            <a:ext cx="2160240" cy="845023"/>
          </a:xfrm>
          <a:prstGeom prst="wedgeRoundRectCallout">
            <a:avLst>
              <a:gd name="adj1" fmla="val 67372"/>
              <a:gd name="adj2" fmla="val 52810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Alkohol se odbourává stejným způsobem v mužském a ženském těle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Zaoblený obdélník 17">
            <a:hlinkClick r:id="rId4" action="ppaction://hlinksldjump"/>
          </p:cNvPr>
          <p:cNvSpPr/>
          <p:nvPr/>
        </p:nvSpPr>
        <p:spPr>
          <a:xfrm>
            <a:off x="4383934" y="5458872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22" name="Zaoblený obdélník 21">
            <a:hlinkClick r:id="rId4" action="ppaction://hlinksldjump"/>
          </p:cNvPr>
          <p:cNvSpPr/>
          <p:nvPr/>
        </p:nvSpPr>
        <p:spPr>
          <a:xfrm>
            <a:off x="5339329" y="5436917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8506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5: Rozhodni, zda je výrok pravdivý.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241786" y="1700808"/>
            <a:ext cx="2952328" cy="648072"/>
          </a:xfrm>
          <a:prstGeom prst="wedgeRoundRectCallout">
            <a:avLst>
              <a:gd name="adj1" fmla="val -48569"/>
              <a:gd name="adj2" fmla="val 751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Pití alkoholu v těhotenství není pro matku ani dítě nebezpečné.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1864233" y="234888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827584" y="2852936"/>
            <a:ext cx="2808312" cy="792088"/>
          </a:xfrm>
          <a:prstGeom prst="wedgeRoundRectCallout">
            <a:avLst>
              <a:gd name="adj1" fmla="val -73360"/>
              <a:gd name="adj2" fmla="val 118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Na alkoholu si můžeme vytvořit pouze psychickou závislost, nikoli fyzickou.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864233" y="350567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3851920" y="1700808"/>
            <a:ext cx="2088232" cy="1296144"/>
          </a:xfrm>
          <a:prstGeom prst="wedgeRoundRectCallout">
            <a:avLst>
              <a:gd name="adj1" fmla="val 68704"/>
              <a:gd name="adj2" fmla="val 4670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Dvě až tři piva denně nejsou pro lidský organismus nebezpečné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452742" y="2852936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4211960" y="3326364"/>
            <a:ext cx="2520280" cy="649501"/>
          </a:xfrm>
          <a:prstGeom prst="wedgeRoundRectCallout">
            <a:avLst>
              <a:gd name="adj1" fmla="val 72307"/>
              <a:gd name="adj2" fmla="val 51993"/>
              <a:gd name="adj3" fmla="val 16667"/>
            </a:avLst>
          </a:prstGeom>
          <a:solidFill>
            <a:srgbClr val="92D05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Alkohol je droga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6372200" y="1844823"/>
            <a:ext cx="2592288" cy="649501"/>
          </a:xfrm>
          <a:prstGeom prst="wedgeRoundRectCallout">
            <a:avLst>
              <a:gd name="adj1" fmla="val 52225"/>
              <a:gd name="adj2" fmla="val 119747"/>
              <a:gd name="adj3" fmla="val 16667"/>
            </a:avLst>
          </a:prstGeom>
          <a:solidFill>
            <a:srgbClr val="E0A4E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Alkohol se v České republice smí prodávat osobám mladším 18ti let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2" action="ppaction://hlinksldjump"/>
          </p:cNvPr>
          <p:cNvSpPr/>
          <p:nvPr/>
        </p:nvSpPr>
        <p:spPr>
          <a:xfrm>
            <a:off x="7092280" y="2469069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19" name="Zaoblený obdélník 18">
            <a:hlinkClick r:id="rId3" action="ppaction://hlinksldjump"/>
          </p:cNvPr>
          <p:cNvSpPr/>
          <p:nvPr/>
        </p:nvSpPr>
        <p:spPr>
          <a:xfrm>
            <a:off x="5042840" y="3836511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611560" y="4115218"/>
            <a:ext cx="3024335" cy="969966"/>
          </a:xfrm>
          <a:prstGeom prst="wedgeRoundRectCallout">
            <a:avLst>
              <a:gd name="adj1" fmla="val -56073"/>
              <a:gd name="adj2" fmla="val 973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Závislost na alkoholu je geneticky přenosná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3" action="ppaction://hlinksldjump"/>
          </p:cNvPr>
          <p:cNvSpPr/>
          <p:nvPr/>
        </p:nvSpPr>
        <p:spPr>
          <a:xfrm>
            <a:off x="1957632" y="4945830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1" name="Zaoblený obdélníkový popisek 10"/>
          <p:cNvSpPr/>
          <p:nvPr/>
        </p:nvSpPr>
        <p:spPr>
          <a:xfrm>
            <a:off x="4211960" y="4600201"/>
            <a:ext cx="2160240" cy="845023"/>
          </a:xfrm>
          <a:prstGeom prst="wedgeRoundRectCallout">
            <a:avLst>
              <a:gd name="adj1" fmla="val 67372"/>
              <a:gd name="adj2" fmla="val 52810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Alkohol se odbourává stejným způsobem v mužském a ženském těle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Zaoblený obdélník 21">
            <a:hlinkClick r:id="rId4" action="ppaction://hlinksldjump"/>
          </p:cNvPr>
          <p:cNvSpPr/>
          <p:nvPr/>
        </p:nvSpPr>
        <p:spPr>
          <a:xfrm>
            <a:off x="4925278" y="5417696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21" name="Zaoblený obdélníkový popisek 20"/>
          <p:cNvSpPr/>
          <p:nvPr/>
        </p:nvSpPr>
        <p:spPr>
          <a:xfrm>
            <a:off x="6876256" y="4157067"/>
            <a:ext cx="2088232" cy="1248672"/>
          </a:xfrm>
          <a:prstGeom prst="wedgeRoundRectCallout">
            <a:avLst>
              <a:gd name="adj1" fmla="val 40975"/>
              <a:gd name="adj2" fmla="val -1041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Závislost na alkoholu se vytváří snadněji v dětském věku a v období adolescence. </a:t>
            </a:r>
          </a:p>
        </p:txBody>
      </p:sp>
      <p:sp>
        <p:nvSpPr>
          <p:cNvPr id="23" name="Zaoblený obdélník 22">
            <a:hlinkClick r:id="rId5" action="ppaction://hlinksldjump"/>
          </p:cNvPr>
          <p:cNvSpPr/>
          <p:nvPr/>
        </p:nvSpPr>
        <p:spPr>
          <a:xfrm>
            <a:off x="6964977" y="5335382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24" name="Zaoblený obdélník 23">
            <a:hlinkClick r:id="rId5" action="ppaction://hlinksldjump"/>
          </p:cNvPr>
          <p:cNvSpPr/>
          <p:nvPr/>
        </p:nvSpPr>
        <p:spPr>
          <a:xfrm>
            <a:off x="7920372" y="5313427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37795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2" action="ppaction://hlinksldjump"/>
          </p:cNvPr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>
            <a:hlinkClick r:id="rId8" action="ppaction://hlinksldjump"/>
          </p:cNvPr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>
            <a:hlinkClick r:id="rId9" action="ppaction://hlinksldjump"/>
          </p:cNvPr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2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 smtClean="0">
                <a:effectLst/>
                <a:latin typeface="Franklin Gothic Medium Cond" pitchFamily="34" charset="0"/>
              </a:rPr>
              <a:t>Úloha 5: Rozhodni, zda je výrok pravdivý.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241786" y="1700808"/>
            <a:ext cx="2952328" cy="648072"/>
          </a:xfrm>
          <a:prstGeom prst="wedgeRoundRectCallout">
            <a:avLst>
              <a:gd name="adj1" fmla="val -48569"/>
              <a:gd name="adj2" fmla="val 751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Pití alkoholu v těhotenství není pro matku ani dítě nebezpečné.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1864233" y="234888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827584" y="2852936"/>
            <a:ext cx="2808312" cy="792088"/>
          </a:xfrm>
          <a:prstGeom prst="wedgeRoundRectCallout">
            <a:avLst>
              <a:gd name="adj1" fmla="val -73360"/>
              <a:gd name="adj2" fmla="val 118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Na alkoholu si můžeme vytvořit pouze psychickou závislost, nikoli fyzickou.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864233" y="3505670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3851920" y="1700808"/>
            <a:ext cx="2088232" cy="1296144"/>
          </a:xfrm>
          <a:prstGeom prst="wedgeRoundRectCallout">
            <a:avLst>
              <a:gd name="adj1" fmla="val 68704"/>
              <a:gd name="adj2" fmla="val 4670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Dvě až tři piva denně nejsou pro lidský organismus nebezpečné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452742" y="2852936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4211960" y="3326364"/>
            <a:ext cx="2520280" cy="649501"/>
          </a:xfrm>
          <a:prstGeom prst="wedgeRoundRectCallout">
            <a:avLst>
              <a:gd name="adj1" fmla="val 72307"/>
              <a:gd name="adj2" fmla="val 51993"/>
              <a:gd name="adj3" fmla="val 16667"/>
            </a:avLst>
          </a:prstGeom>
          <a:solidFill>
            <a:srgbClr val="92D05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Alkohol je droga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6372200" y="1844823"/>
            <a:ext cx="2592288" cy="649501"/>
          </a:xfrm>
          <a:prstGeom prst="wedgeRoundRectCallout">
            <a:avLst>
              <a:gd name="adj1" fmla="val 52225"/>
              <a:gd name="adj2" fmla="val 119747"/>
              <a:gd name="adj3" fmla="val 16667"/>
            </a:avLst>
          </a:prstGeom>
          <a:solidFill>
            <a:srgbClr val="E0A4E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Alkohol se v České republice smí prodávat osobám mladším 18ti let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Zaoblený obdélník 14">
            <a:hlinkClick r:id="rId2" action="ppaction://hlinksldjump"/>
          </p:cNvPr>
          <p:cNvSpPr/>
          <p:nvPr/>
        </p:nvSpPr>
        <p:spPr>
          <a:xfrm>
            <a:off x="7092280" y="2469069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19" name="Zaoblený obdélník 18">
            <a:hlinkClick r:id="rId3" action="ppaction://hlinksldjump"/>
          </p:cNvPr>
          <p:cNvSpPr/>
          <p:nvPr/>
        </p:nvSpPr>
        <p:spPr>
          <a:xfrm>
            <a:off x="5042840" y="3836511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611560" y="4115218"/>
            <a:ext cx="3024335" cy="969966"/>
          </a:xfrm>
          <a:prstGeom prst="wedgeRoundRectCallout">
            <a:avLst>
              <a:gd name="adj1" fmla="val -56073"/>
              <a:gd name="adj2" fmla="val 973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Závislost na alkoholu je geneticky přenosná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20" name="Zaoblený obdélník 19">
            <a:hlinkClick r:id="rId3" action="ppaction://hlinksldjump"/>
          </p:cNvPr>
          <p:cNvSpPr/>
          <p:nvPr/>
        </p:nvSpPr>
        <p:spPr>
          <a:xfrm>
            <a:off x="1957632" y="4945830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11" name="Zaoblený obdélníkový popisek 10"/>
          <p:cNvSpPr/>
          <p:nvPr/>
        </p:nvSpPr>
        <p:spPr>
          <a:xfrm>
            <a:off x="4211960" y="4600201"/>
            <a:ext cx="2160240" cy="845023"/>
          </a:xfrm>
          <a:prstGeom prst="wedgeRoundRectCallout">
            <a:avLst>
              <a:gd name="adj1" fmla="val 67372"/>
              <a:gd name="adj2" fmla="val 52810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Alkohol se odbourává stejným způsobem v mužském a ženském těle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Zaoblený obdélník 21">
            <a:hlinkClick r:id="rId4" action="ppaction://hlinksldjump"/>
          </p:cNvPr>
          <p:cNvSpPr/>
          <p:nvPr/>
        </p:nvSpPr>
        <p:spPr>
          <a:xfrm>
            <a:off x="4925278" y="5417696"/>
            <a:ext cx="886587" cy="2908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nepravda</a:t>
            </a:r>
            <a:endParaRPr lang="cs-CZ" sz="1200" dirty="0"/>
          </a:p>
        </p:txBody>
      </p:sp>
      <p:sp>
        <p:nvSpPr>
          <p:cNvPr id="21" name="Zaoblený obdélníkový popisek 20"/>
          <p:cNvSpPr/>
          <p:nvPr/>
        </p:nvSpPr>
        <p:spPr>
          <a:xfrm>
            <a:off x="6876256" y="4157067"/>
            <a:ext cx="2088232" cy="1248672"/>
          </a:xfrm>
          <a:prstGeom prst="wedgeRoundRectCallout">
            <a:avLst>
              <a:gd name="adj1" fmla="val 40975"/>
              <a:gd name="adj2" fmla="val -1041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Závislost na alkoholu se vytváří snadněji v dětském věku a v období adolescence. </a:t>
            </a:r>
          </a:p>
        </p:txBody>
      </p:sp>
      <p:sp>
        <p:nvSpPr>
          <p:cNvPr id="23" name="Zaoblený obdélník 22">
            <a:hlinkClick r:id="rId5" action="ppaction://hlinksldjump"/>
          </p:cNvPr>
          <p:cNvSpPr/>
          <p:nvPr/>
        </p:nvSpPr>
        <p:spPr>
          <a:xfrm>
            <a:off x="7549607" y="5335382"/>
            <a:ext cx="858519" cy="278707"/>
          </a:xfrm>
          <a:prstGeom prst="round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pravda</a:t>
            </a:r>
            <a:endParaRPr lang="cs-CZ" sz="1200" dirty="0"/>
          </a:p>
        </p:txBody>
      </p:sp>
      <p:sp>
        <p:nvSpPr>
          <p:cNvPr id="25" name="Šipka doprava 24">
            <a:hlinkClick r:id="rId6" action="ppaction://hlinksldjump"/>
          </p:cNvPr>
          <p:cNvSpPr/>
          <p:nvPr/>
        </p:nvSpPr>
        <p:spPr>
          <a:xfrm>
            <a:off x="7236296" y="6165304"/>
            <a:ext cx="1224136" cy="36004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latin typeface="Franklin Gothic Medium Cond" pitchFamily="34" charset="0"/>
              </a:rPr>
              <a:t>úloha 6</a:t>
            </a:r>
            <a:endParaRPr lang="cs-CZ" sz="11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9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6: Přečti si krátký text. Červenou barvou podtrhni rizika spojená s nadměrnou konzumací alkoholu</a:t>
            </a:r>
            <a:r>
              <a:rPr lang="cs-CZ" sz="1800" dirty="0" smtClean="0">
                <a:effectLst/>
                <a:latin typeface="Franklin Gothic Medium Cond" pitchFamily="34" charset="0"/>
              </a:rPr>
              <a:t>.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 descr="http://lh3.ggpht.com/-c6kS_sL54Es/SLfV2cKKa8I/AAAAAAAAAOE/MA2KY_QDo2g/doc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86468"/>
            <a:ext cx="1403648" cy="187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ný popisek 5"/>
          <p:cNvSpPr/>
          <p:nvPr/>
        </p:nvSpPr>
        <p:spPr>
          <a:xfrm>
            <a:off x="1424959" y="1703987"/>
            <a:ext cx="6696744" cy="4032448"/>
          </a:xfrm>
          <a:prstGeom prst="wedgeEllipseCallout">
            <a:avLst>
              <a:gd name="adj1" fmla="val -56090"/>
              <a:gd name="adj2" fmla="val 4388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Alkoholismus nebo též závislost na alkoholu, </a:t>
            </a:r>
            <a:endParaRPr lang="cs-CZ" sz="14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algn="ctr"/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je </a:t>
            </a:r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chronické recidivující onemocnění, které patří mezi nejzávažnější a nejrozšířenější formu závislosti. V České republice je alkoholová problematika často podceňována. Nicméně je nutné zmínit, že ač je prodej alkoholu legální, zůstává alkohol stále drogou srovnatelnou s pervitinem či heroinem. Z dostupných statistik vyplývá, že problém s alkoholem vykazuje 25% mužů a 10% žen. Mezi nejčastější choroby způsobené nadměrným užíváním alkoholu patří žaludeční vředy, deprese a duševní choroby, epileptické záchvaty (i u dříve </a:t>
            </a:r>
            <a:r>
              <a:rPr lang="cs-CZ" sz="1400" dirty="0" err="1">
                <a:solidFill>
                  <a:schemeClr val="tx1"/>
                </a:solidFill>
                <a:latin typeface="Franklin Gothic Medium Cond" pitchFamily="34" charset="0"/>
              </a:rPr>
              <a:t>neepileptických</a:t>
            </a:r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 osob), cirhóza jater, rakovina jater, infekční choroby močových cest, selhání ledvin, zvětšení prsou u mužů v důsledku </a:t>
            </a:r>
            <a:r>
              <a:rPr lang="cs-CZ" sz="1400" dirty="0" err="1">
                <a:solidFill>
                  <a:schemeClr val="tx1"/>
                </a:solidFill>
                <a:latin typeface="Franklin Gothic Medium Cond" pitchFamily="34" charset="0"/>
              </a:rPr>
              <a:t>nelikvidace</a:t>
            </a:r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 pohlavních hormonů, zánět a rakovina slinivky břišní, vysoký krevní tlak, srdeční onemocnění atd. </a:t>
            </a:r>
          </a:p>
        </p:txBody>
      </p:sp>
      <p:sp>
        <p:nvSpPr>
          <p:cNvPr id="7" name="Šipka doprava 6">
            <a:hlinkClick r:id="rId3" action="ppaction://hlinksldjump"/>
          </p:cNvPr>
          <p:cNvSpPr/>
          <p:nvPr/>
        </p:nvSpPr>
        <p:spPr>
          <a:xfrm>
            <a:off x="7236296" y="6165304"/>
            <a:ext cx="1224136" cy="36004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latin typeface="Franklin Gothic Medium Cond" pitchFamily="34" charset="0"/>
              </a:rPr>
              <a:t>úloha 7</a:t>
            </a:r>
            <a:endParaRPr lang="cs-CZ" sz="11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92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7: </a:t>
            </a:r>
            <a:r>
              <a:rPr lang="cs-CZ" sz="1800" dirty="0" smtClean="0">
                <a:effectLst/>
                <a:latin typeface="Franklin Gothic Medium Cond" pitchFamily="34" charset="0"/>
              </a:rPr>
              <a:t> Ve </a:t>
            </a:r>
            <a:r>
              <a:rPr lang="cs-CZ" sz="1800" dirty="0">
                <a:effectLst/>
                <a:latin typeface="Franklin Gothic Medium Cond" pitchFamily="34" charset="0"/>
              </a:rPr>
              <a:t>dvojicích prodiskutujte následující výroky, přičemž každý z vás zaujme jedno stanovisko. Úkolem je vhodnou argumentací přesvědčit toho druhého</a:t>
            </a:r>
            <a:r>
              <a:rPr lang="cs-CZ" sz="1800" dirty="0" smtClean="0">
                <a:effectLst/>
                <a:latin typeface="Franklin Gothic Medium Cond" pitchFamily="34" charset="0"/>
              </a:rPr>
              <a:t>.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1" y="4941168"/>
            <a:ext cx="2411760" cy="1927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 descr="http://thumbs.dreamstime.com/thumb_152/1180697678Dz5nS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61924"/>
            <a:ext cx="1619672" cy="199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blený obdélníkový popisek 3"/>
          <p:cNvSpPr/>
          <p:nvPr/>
        </p:nvSpPr>
        <p:spPr>
          <a:xfrm>
            <a:off x="1835696" y="2637466"/>
            <a:ext cx="2952328" cy="2430961"/>
          </a:xfrm>
          <a:prstGeom prst="wedgeRoundRectCallout">
            <a:avLst>
              <a:gd name="adj1" fmla="val -68447"/>
              <a:gd name="adj2" fmla="val 91205"/>
              <a:gd name="adj3" fmla="val 1666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V České republice je alkoholismus velký problém, na jehož řešení jsou vynakládány ročně miliardy korun. Alkoholismus v sobě nese i skryté sekundární jevy, jako je zvýšená rozvodovost, kriminalita atd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5" name="Zaoblený obdélníkový popisek 4"/>
          <p:cNvSpPr/>
          <p:nvPr/>
        </p:nvSpPr>
        <p:spPr>
          <a:xfrm>
            <a:off x="5230075" y="2637466"/>
            <a:ext cx="2708046" cy="2303702"/>
          </a:xfrm>
          <a:prstGeom prst="wedgeRoundRectCallout">
            <a:avLst>
              <a:gd name="adj1" fmla="val 30008"/>
              <a:gd name="adj2" fmla="val 63382"/>
              <a:gd name="adj3" fmla="val 16667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Češi jsou „Národ piva“, jež zaujímá třetí místo na světě v konzumaci alkoholu na osobu. Je proto nutné pít ještě více, abychom dosáhli 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prvenství. Každý přece ví, kolik snese a nemusí poslouchat zbytečně katastrofální scénáře notorických alkoholiků. Mně se to přece stát nemůže.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43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8: </a:t>
            </a:r>
            <a:r>
              <a:rPr lang="cs-CZ" sz="1800" dirty="0" smtClean="0">
                <a:effectLst/>
                <a:latin typeface="Franklin Gothic Medium Cond" pitchFamily="34" charset="0"/>
              </a:rPr>
              <a:t> Znáš </a:t>
            </a:r>
            <a:r>
              <a:rPr lang="cs-CZ" sz="1800" dirty="0">
                <a:effectLst/>
                <a:latin typeface="Franklin Gothic Medium Cond" pitchFamily="34" charset="0"/>
              </a:rPr>
              <a:t>ve svém okolí někoho, kdo se potýká s nadměrným užíváním alkoholu? Napiš krátký příběh o tom, jaké si myslíš, že byly příčiny propadnutí této osoby alkoholu. Jaké jsou možná řešení</a:t>
            </a:r>
            <a:r>
              <a:rPr lang="cs-CZ" sz="1800" dirty="0" smtClean="0">
                <a:effectLst/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ym typeface="Wingdings"/>
              </a:rPr>
              <a:t></a:t>
            </a:r>
            <a:r>
              <a:rPr lang="cs-CZ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31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dirty="0">
                <a:effectLst/>
                <a:latin typeface="Franklin Gothic Medium Cond" pitchFamily="34" charset="0"/>
              </a:rPr>
              <a:t>Úloha 1: Které z následujících vlastností jsou typické pro </a:t>
            </a:r>
            <a:r>
              <a:rPr lang="cs-CZ" sz="1800" dirty="0" err="1" smtClean="0">
                <a:effectLst/>
                <a:latin typeface="Franklin Gothic Medium Cond" pitchFamily="34" charset="0"/>
              </a:rPr>
              <a:t>ethanol</a:t>
            </a:r>
            <a:endParaRPr lang="cs-CZ" sz="1800" dirty="0">
              <a:effectLst/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043608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snadno zápalný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16537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zdraví neškodný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436096" y="2060848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bezbarvý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bez zápachu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170847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nehořlavý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468741" y="306896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nažloutlý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06010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toxický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27774" y="4149080"/>
            <a:ext cx="1728192" cy="5040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dobře rozpustný ve vodě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043608" y="3068960"/>
            <a:ext cx="1728192" cy="504056"/>
          </a:xfrm>
          <a:prstGeom prst="roundRect">
            <a:avLst/>
          </a:prstGeom>
          <a:solidFill>
            <a:srgbClr val="D4442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71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00"/>
    </mc:Choice>
    <mc:Fallback xmlns=""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Decatur</Template>
  <TotalTime>1052</TotalTime>
  <Words>4078</Words>
  <Application>Microsoft Office PowerPoint</Application>
  <PresentationFormat>Předvádění na obrazovce (4:3)</PresentationFormat>
  <Paragraphs>1391</Paragraphs>
  <Slides>83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83</vt:i4>
      </vt:variant>
    </vt:vector>
  </HeadingPairs>
  <TitlesOfParts>
    <vt:vector size="84" baseType="lpstr">
      <vt:lpstr>Decatur</vt:lpstr>
      <vt:lpstr>alkoholy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1: Které z následujících vlastností jsou typické pro ethanol</vt:lpstr>
      <vt:lpstr>Úloha 2: Zakroužkuj, který ze vzorců správně označuje ethanol?</vt:lpstr>
      <vt:lpstr>Úloha 2: Zakroužkuj, který ze vzorců správně označuje ethanol?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3: Správně doplň větu. Na výběr máš několik slov, z nichž však nemusí být použita všechna. </vt:lpstr>
      <vt:lpstr>Úloha 4: Kvasný proces zapiš chemickou rovnicí. </vt:lpstr>
      <vt:lpstr>Úloha 5: Rozhodni, zda je výrok pravdivý.</vt:lpstr>
      <vt:lpstr>Úloha 5: Rozhodni, zda je výrok pravdivý.</vt:lpstr>
      <vt:lpstr>Úloha 5: Rozhodni, zda je výrok pravdivý.</vt:lpstr>
      <vt:lpstr>Úloha 5: Rozhodni, zda je výrok pravdivý.</vt:lpstr>
      <vt:lpstr>Úloha 5: Rozhodni, zda je výrok pravdivý.</vt:lpstr>
      <vt:lpstr>Úloha 5: Rozhodni, zda je výrok pravdivý.</vt:lpstr>
      <vt:lpstr>Úloha 5: Rozhodni, zda je výrok pravdivý.</vt:lpstr>
      <vt:lpstr>Úloha 5: Rozhodni, zda je výrok pravdivý.</vt:lpstr>
      <vt:lpstr>Úloha 5: Rozhodni, zda je výrok pravdivý.</vt:lpstr>
      <vt:lpstr>Úloha 6: Přečti si krátký text. Červenou barvou podtrhni rizika spojená s nadměrnou konzumací alkoholu.</vt:lpstr>
      <vt:lpstr>Úloha 7:  Ve dvojicích prodiskutujte následující výroky, přičemž každý z vás zaujme jedno stanovisko. Úkolem je vhodnou argumentací přesvědčit toho druhého.</vt:lpstr>
      <vt:lpstr>Úloha 8:  Znáš ve svém okolí někoho, kdo se potýká s nadměrným užíváním alkoholu? Napiš krátký příběh o tom, jaké si myslíš, že byly příčiny propadnutí této osoby alkoholu. Jaké jsou možná řešení?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alkoholy</dc:title>
  <dc:creator>Pavča</dc:creator>
  <cp:lastModifiedBy>Pavča</cp:lastModifiedBy>
  <cp:revision>48</cp:revision>
  <dcterms:created xsi:type="dcterms:W3CDTF">2011-10-21T18:41:52Z</dcterms:created>
  <dcterms:modified xsi:type="dcterms:W3CDTF">2011-10-29T07:33:21Z</dcterms:modified>
</cp:coreProperties>
</file>