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97"/>
  </p:notesMasterIdLst>
  <p:sldIdLst>
    <p:sldId id="256" r:id="rId2"/>
    <p:sldId id="257" r:id="rId3"/>
    <p:sldId id="260" r:id="rId4"/>
    <p:sldId id="262" r:id="rId5"/>
    <p:sldId id="261" r:id="rId6"/>
    <p:sldId id="263" r:id="rId7"/>
    <p:sldId id="267" r:id="rId8"/>
    <p:sldId id="264" r:id="rId9"/>
    <p:sldId id="265" r:id="rId10"/>
    <p:sldId id="268" r:id="rId11"/>
    <p:sldId id="266" r:id="rId12"/>
    <p:sldId id="269" r:id="rId13"/>
    <p:sldId id="271" r:id="rId14"/>
    <p:sldId id="270" r:id="rId15"/>
    <p:sldId id="272" r:id="rId16"/>
    <p:sldId id="273" r:id="rId17"/>
    <p:sldId id="279" r:id="rId18"/>
    <p:sldId id="274" r:id="rId19"/>
    <p:sldId id="280" r:id="rId20"/>
    <p:sldId id="275" r:id="rId21"/>
    <p:sldId id="281" r:id="rId22"/>
    <p:sldId id="276" r:id="rId23"/>
    <p:sldId id="282" r:id="rId24"/>
    <p:sldId id="277" r:id="rId25"/>
    <p:sldId id="283" r:id="rId26"/>
    <p:sldId id="278" r:id="rId27"/>
    <p:sldId id="284" r:id="rId28"/>
    <p:sldId id="289" r:id="rId29"/>
    <p:sldId id="285" r:id="rId30"/>
    <p:sldId id="290" r:id="rId31"/>
    <p:sldId id="286" r:id="rId32"/>
    <p:sldId id="291" r:id="rId33"/>
    <p:sldId id="287" r:id="rId34"/>
    <p:sldId id="292" r:id="rId35"/>
    <p:sldId id="288" r:id="rId36"/>
    <p:sldId id="293" r:id="rId37"/>
    <p:sldId id="297" r:id="rId38"/>
    <p:sldId id="294" r:id="rId39"/>
    <p:sldId id="298" r:id="rId40"/>
    <p:sldId id="295" r:id="rId41"/>
    <p:sldId id="299" r:id="rId42"/>
    <p:sldId id="296" r:id="rId43"/>
    <p:sldId id="300" r:id="rId44"/>
    <p:sldId id="302" r:id="rId45"/>
    <p:sldId id="308" r:id="rId46"/>
    <p:sldId id="303" r:id="rId47"/>
    <p:sldId id="309" r:id="rId48"/>
    <p:sldId id="304" r:id="rId49"/>
    <p:sldId id="305" r:id="rId50"/>
    <p:sldId id="310" r:id="rId51"/>
    <p:sldId id="306" r:id="rId52"/>
    <p:sldId id="311" r:id="rId53"/>
    <p:sldId id="307" r:id="rId54"/>
    <p:sldId id="312" r:id="rId55"/>
    <p:sldId id="315" r:id="rId56"/>
    <p:sldId id="313" r:id="rId57"/>
    <p:sldId id="316" r:id="rId58"/>
    <p:sldId id="314" r:id="rId59"/>
    <p:sldId id="319" r:id="rId60"/>
    <p:sldId id="320" r:id="rId61"/>
    <p:sldId id="317" r:id="rId62"/>
    <p:sldId id="321" r:id="rId63"/>
    <p:sldId id="318" r:id="rId64"/>
    <p:sldId id="322" r:id="rId65"/>
    <p:sldId id="325" r:id="rId66"/>
    <p:sldId id="323" r:id="rId67"/>
    <p:sldId id="326" r:id="rId68"/>
    <p:sldId id="324" r:id="rId69"/>
    <p:sldId id="327" r:id="rId70"/>
    <p:sldId id="330" r:id="rId71"/>
    <p:sldId id="328" r:id="rId72"/>
    <p:sldId id="331" r:id="rId73"/>
    <p:sldId id="329" r:id="rId74"/>
    <p:sldId id="332" r:id="rId75"/>
    <p:sldId id="334" r:id="rId76"/>
    <p:sldId id="338" r:id="rId77"/>
    <p:sldId id="335" r:id="rId78"/>
    <p:sldId id="339" r:id="rId79"/>
    <p:sldId id="336" r:id="rId80"/>
    <p:sldId id="340" r:id="rId81"/>
    <p:sldId id="337" r:id="rId82"/>
    <p:sldId id="341" r:id="rId83"/>
    <p:sldId id="344" r:id="rId84"/>
    <p:sldId id="342" r:id="rId85"/>
    <p:sldId id="345" r:id="rId86"/>
    <p:sldId id="343" r:id="rId87"/>
    <p:sldId id="346" r:id="rId88"/>
    <p:sldId id="348" r:id="rId89"/>
    <p:sldId id="347" r:id="rId90"/>
    <p:sldId id="349" r:id="rId91"/>
    <p:sldId id="350" r:id="rId92"/>
    <p:sldId id="351" r:id="rId93"/>
    <p:sldId id="352" r:id="rId94"/>
    <p:sldId id="353" r:id="rId95"/>
    <p:sldId id="354" r:id="rId9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C9A67-1984-47C3-919F-560A15551E9A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28B62-DFC3-4231-B50D-89DE3CD25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44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70657B-D398-43A3-908E-157938CEA750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4C7D545-C9B3-4E7D-B54A-79414D5DB04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slide" Target="slide2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22.xml"/><Relationship Id="rId4" Type="http://schemas.openxmlformats.org/officeDocument/2006/relationships/slide" Target="slide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slide" Target="slide2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22.xml"/><Relationship Id="rId4" Type="http://schemas.openxmlformats.org/officeDocument/2006/relationships/slide" Target="slide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slide" Target="slide2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22.xml"/><Relationship Id="rId4" Type="http://schemas.openxmlformats.org/officeDocument/2006/relationships/slide" Target="slide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slide" Target="slide2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22.xml"/><Relationship Id="rId4" Type="http://schemas.openxmlformats.org/officeDocument/2006/relationships/slide" Target="slide2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slide" Target="slide2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22.xml"/><Relationship Id="rId4" Type="http://schemas.openxmlformats.org/officeDocument/2006/relationships/slide" Target="slide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slide" Target="slide2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22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slide" Target="slide35.xml"/><Relationship Id="rId4" Type="http://schemas.openxmlformats.org/officeDocument/2006/relationships/slide" Target="slide3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slide" Target="slide35.xml"/><Relationship Id="rId4" Type="http://schemas.openxmlformats.org/officeDocument/2006/relationships/slide" Target="slide3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slide" Target="slide35.xml"/><Relationship Id="rId4" Type="http://schemas.openxmlformats.org/officeDocument/2006/relationships/slide" Target="slide3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slide" Target="slide35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slide" Target="slide35.xml"/><Relationship Id="rId4" Type="http://schemas.openxmlformats.org/officeDocument/2006/relationships/slide" Target="slid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0.xml"/><Relationship Id="rId4" Type="http://schemas.openxmlformats.org/officeDocument/2006/relationships/slide" Target="slide4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0.xml"/><Relationship Id="rId4" Type="http://schemas.openxmlformats.org/officeDocument/2006/relationships/slide" Target="slide4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0.xml"/><Relationship Id="rId4" Type="http://schemas.openxmlformats.org/officeDocument/2006/relationships/slide" Target="slide4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0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8.xml"/><Relationship Id="rId4" Type="http://schemas.openxmlformats.org/officeDocument/2006/relationships/slide" Target="slide4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8.xml"/><Relationship Id="rId4" Type="http://schemas.openxmlformats.org/officeDocument/2006/relationships/slide" Target="slide4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8.xml"/><Relationship Id="rId4" Type="http://schemas.openxmlformats.org/officeDocument/2006/relationships/slide" Target="slide4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3.xml"/><Relationship Id="rId5" Type="http://schemas.openxmlformats.org/officeDocument/2006/relationships/slide" Target="slide51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3.xml"/><Relationship Id="rId5" Type="http://schemas.openxmlformats.org/officeDocument/2006/relationships/slide" Target="slide51.xml"/><Relationship Id="rId4" Type="http://schemas.openxmlformats.org/officeDocument/2006/relationships/slide" Target="slide4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3.xml"/><Relationship Id="rId5" Type="http://schemas.openxmlformats.org/officeDocument/2006/relationships/slide" Target="slide51.xml"/><Relationship Id="rId4" Type="http://schemas.openxmlformats.org/officeDocument/2006/relationships/slide" Target="slide4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5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6.xml"/><Relationship Id="rId5" Type="http://schemas.openxmlformats.org/officeDocument/2006/relationships/slide" Target="slide54.xml"/><Relationship Id="rId4" Type="http://schemas.openxmlformats.org/officeDocument/2006/relationships/image" Target="../media/image4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5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6.xml"/><Relationship Id="rId5" Type="http://schemas.openxmlformats.org/officeDocument/2006/relationships/slide" Target="slide54.xml"/><Relationship Id="rId4" Type="http://schemas.openxmlformats.org/officeDocument/2006/relationships/image" Target="../media/image4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5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6.xml"/><Relationship Id="rId5" Type="http://schemas.openxmlformats.org/officeDocument/2006/relationships/slide" Target="slide54.xml"/><Relationship Id="rId4" Type="http://schemas.openxmlformats.org/officeDocument/2006/relationships/image" Target="../media/image4.jpe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slide" Target="slide63.xml"/><Relationship Id="rId3" Type="http://schemas.openxmlformats.org/officeDocument/2006/relationships/image" Target="../media/image3.jpeg"/><Relationship Id="rId7" Type="http://schemas.openxmlformats.org/officeDocument/2006/relationships/slide" Target="slide6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63.xml"/><Relationship Id="rId3" Type="http://schemas.openxmlformats.org/officeDocument/2006/relationships/image" Target="../media/image3.jpeg"/><Relationship Id="rId7" Type="http://schemas.openxmlformats.org/officeDocument/2006/relationships/slide" Target="slide6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slide" Target="slide63.xml"/><Relationship Id="rId3" Type="http://schemas.openxmlformats.org/officeDocument/2006/relationships/image" Target="../media/image3.jpeg"/><Relationship Id="rId7" Type="http://schemas.openxmlformats.org/officeDocument/2006/relationships/slide" Target="slide6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66.xml"/><Relationship Id="rId3" Type="http://schemas.openxmlformats.org/officeDocument/2006/relationships/image" Target="../media/image3.jpeg"/><Relationship Id="rId7" Type="http://schemas.openxmlformats.org/officeDocument/2006/relationships/slide" Target="slide6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slide" Target="slide68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slide" Target="slide66.xml"/><Relationship Id="rId3" Type="http://schemas.openxmlformats.org/officeDocument/2006/relationships/image" Target="../media/image3.jpeg"/><Relationship Id="rId7" Type="http://schemas.openxmlformats.org/officeDocument/2006/relationships/slide" Target="slide6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slide" Target="slide68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slide" Target="slide66.xml"/><Relationship Id="rId3" Type="http://schemas.openxmlformats.org/officeDocument/2006/relationships/image" Target="../media/image3.jpeg"/><Relationship Id="rId7" Type="http://schemas.openxmlformats.org/officeDocument/2006/relationships/slide" Target="slide6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slide" Target="slide68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slide" Target="slide69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slide" Target="slide73.xml"/><Relationship Id="rId4" Type="http://schemas.openxmlformats.org/officeDocument/2006/relationships/image" Target="../media/image4.jpeg"/><Relationship Id="rId9" Type="http://schemas.openxmlformats.org/officeDocument/2006/relationships/slide" Target="slide7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slide" Target="slide69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slide" Target="slide73.xml"/><Relationship Id="rId4" Type="http://schemas.openxmlformats.org/officeDocument/2006/relationships/image" Target="../media/image4.jpeg"/><Relationship Id="rId9" Type="http://schemas.openxmlformats.org/officeDocument/2006/relationships/slide" Target="slide7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69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slide" Target="slide73.xml"/><Relationship Id="rId4" Type="http://schemas.openxmlformats.org/officeDocument/2006/relationships/image" Target="../media/image4.jpeg"/><Relationship Id="rId9" Type="http://schemas.openxmlformats.org/officeDocument/2006/relationships/slide" Target="slide71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slide" Target="slide74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9.xml"/><Relationship Id="rId5" Type="http://schemas.openxmlformats.org/officeDocument/2006/relationships/slide" Target="slide77.xml"/><Relationship Id="rId4" Type="http://schemas.openxmlformats.org/officeDocument/2006/relationships/slide" Target="slide8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9.xml"/><Relationship Id="rId5" Type="http://schemas.openxmlformats.org/officeDocument/2006/relationships/slide" Target="slide77.xml"/><Relationship Id="rId4" Type="http://schemas.openxmlformats.org/officeDocument/2006/relationships/slide" Target="slide8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9.xml"/><Relationship Id="rId5" Type="http://schemas.openxmlformats.org/officeDocument/2006/relationships/slide" Target="slide77.xml"/><Relationship Id="rId4" Type="http://schemas.openxmlformats.org/officeDocument/2006/relationships/slide" Target="slide8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9.xml"/><Relationship Id="rId5" Type="http://schemas.openxmlformats.org/officeDocument/2006/relationships/slide" Target="slide77.xml"/><Relationship Id="rId4" Type="http://schemas.openxmlformats.org/officeDocument/2006/relationships/slide" Target="slide8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slide" Target="slide86.xml"/><Relationship Id="rId4" Type="http://schemas.openxmlformats.org/officeDocument/2006/relationships/slide" Target="slide84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slide" Target="slide86.xml"/><Relationship Id="rId4" Type="http://schemas.openxmlformats.org/officeDocument/2006/relationships/slide" Target="slide84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slide" Target="slide86.xml"/><Relationship Id="rId4" Type="http://schemas.openxmlformats.org/officeDocument/2006/relationships/slide" Target="slide84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89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slide" Target="slide8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89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slide" Target="slide8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90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9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" Target="slide9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93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94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95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BÍLKOVINY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Chemické složení organismů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80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5063930" y="3114283"/>
            <a:ext cx="279986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Ty vznikají vzájemnou vazbou mnoha molekul různých</a:t>
            </a:r>
          </a:p>
        </p:txBody>
      </p:sp>
      <p:sp>
        <p:nvSpPr>
          <p:cNvPr id="20" name="Šipka doprava 19"/>
          <p:cNvSpPr/>
          <p:nvPr/>
        </p:nvSpPr>
        <p:spPr>
          <a:xfrm rot="5400000">
            <a:off x="6258792" y="2795026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>
            <a:hlinkClick r:id="rId2" action="ppaction://hlinksldjump"/>
          </p:cNvPr>
          <p:cNvSpPr/>
          <p:nvPr/>
        </p:nvSpPr>
        <p:spPr>
          <a:xfrm>
            <a:off x="4469558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aminokyselin.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5053525" y="382510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 rot="5400000">
            <a:off x="7272300" y="3836241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>
            <a:hlinkClick r:id="rId3" action="ppaction://hlinksldjump"/>
          </p:cNvPr>
          <p:cNvSpPr/>
          <p:nvPr/>
        </p:nvSpPr>
        <p:spPr>
          <a:xfrm>
            <a:off x="6882451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enzymů.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36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5063930" y="3114283"/>
            <a:ext cx="279986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Ty vznikají vzájemnou vazbou mnoha molekul různých</a:t>
            </a:r>
          </a:p>
        </p:txBody>
      </p:sp>
      <p:sp>
        <p:nvSpPr>
          <p:cNvPr id="20" name="Šipka doprava 19"/>
          <p:cNvSpPr/>
          <p:nvPr/>
        </p:nvSpPr>
        <p:spPr>
          <a:xfrm rot="5400000">
            <a:off x="6258792" y="2795026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4469558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aminokyselin.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5053525" y="382510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1793670" y="4187042"/>
            <a:ext cx="22356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Jednotlivé aminokyseliny jsou v bílkovinách spojeny </a:t>
            </a:r>
          </a:p>
        </p:txBody>
      </p:sp>
      <p:sp>
        <p:nvSpPr>
          <p:cNvPr id="27" name="Šipka doprava 26"/>
          <p:cNvSpPr/>
          <p:nvPr/>
        </p:nvSpPr>
        <p:spPr>
          <a:xfrm rot="10800000">
            <a:off x="4059416" y="433646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 rot="5400000">
            <a:off x="1839459" y="4871118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 rot="5400000">
            <a:off x="3527884" y="4871118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>
            <a:hlinkClick r:id="rId2" action="ppaction://hlinksldjump"/>
          </p:cNvPr>
          <p:cNvSpPr/>
          <p:nvPr/>
        </p:nvSpPr>
        <p:spPr>
          <a:xfrm>
            <a:off x="539552" y="5173248"/>
            <a:ext cx="1944216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metabolickou vazbou </a:t>
            </a:r>
            <a:r>
              <a:rPr lang="cs-CZ" sz="1600" dirty="0" smtClean="0">
                <a:latin typeface="Franklin Gothic Medium Cond" pitchFamily="34" charset="0"/>
              </a:rPr>
              <a:t>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31" name="Zaoblený obdélník 30">
            <a:hlinkClick r:id="rId3" action="ppaction://hlinksldjump"/>
          </p:cNvPr>
          <p:cNvSpPr/>
          <p:nvPr/>
        </p:nvSpPr>
        <p:spPr>
          <a:xfrm>
            <a:off x="3224356" y="5173248"/>
            <a:ext cx="1944216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peptidickou vazbou . 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9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5063930" y="3114283"/>
            <a:ext cx="279986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Ty vznikají vzájemnou vazbou mnoha molekul různých</a:t>
            </a:r>
          </a:p>
        </p:txBody>
      </p:sp>
      <p:sp>
        <p:nvSpPr>
          <p:cNvPr id="20" name="Šipka doprava 19"/>
          <p:cNvSpPr/>
          <p:nvPr/>
        </p:nvSpPr>
        <p:spPr>
          <a:xfrm rot="5400000">
            <a:off x="6258792" y="2795026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4469558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aminokyselin.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5053525" y="382510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1793670" y="4187042"/>
            <a:ext cx="22356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Jednotlivé aminokyseliny jsou v bílkovinách spojeny </a:t>
            </a:r>
          </a:p>
        </p:txBody>
      </p:sp>
      <p:sp>
        <p:nvSpPr>
          <p:cNvPr id="27" name="Šipka doprava 26"/>
          <p:cNvSpPr/>
          <p:nvPr/>
        </p:nvSpPr>
        <p:spPr>
          <a:xfrm rot="10800000">
            <a:off x="4059416" y="433646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 rot="5400000">
            <a:off x="1839459" y="4871118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 rot="5400000">
            <a:off x="3527884" y="4871118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539552" y="5173248"/>
            <a:ext cx="1944216" cy="57606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3224356" y="5173248"/>
            <a:ext cx="1944216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peptidickou vazbou . 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78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5063930" y="3114283"/>
            <a:ext cx="279986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Ty vznikají vzájemnou vazbou mnoha molekul různých</a:t>
            </a:r>
          </a:p>
        </p:txBody>
      </p:sp>
      <p:sp>
        <p:nvSpPr>
          <p:cNvPr id="20" name="Šipka doprava 19"/>
          <p:cNvSpPr/>
          <p:nvPr/>
        </p:nvSpPr>
        <p:spPr>
          <a:xfrm rot="5400000">
            <a:off x="6258792" y="2795026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4469558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aminokyselin.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5053525" y="382510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1793670" y="4187042"/>
            <a:ext cx="22356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Jednotlivé aminokyseliny jsou v bílkovinách spojeny </a:t>
            </a:r>
          </a:p>
        </p:txBody>
      </p:sp>
      <p:sp>
        <p:nvSpPr>
          <p:cNvPr id="27" name="Šipka doprava 26"/>
          <p:cNvSpPr/>
          <p:nvPr/>
        </p:nvSpPr>
        <p:spPr>
          <a:xfrm rot="10800000">
            <a:off x="4059416" y="433646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 rot="5400000">
            <a:off x="1839459" y="4871118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 rot="5400000">
            <a:off x="3527884" y="4871118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>
            <a:hlinkClick r:id="rId2" action="ppaction://hlinksldjump"/>
          </p:cNvPr>
          <p:cNvSpPr/>
          <p:nvPr/>
        </p:nvSpPr>
        <p:spPr>
          <a:xfrm>
            <a:off x="539552" y="5173248"/>
            <a:ext cx="1944216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metabolickou vazbou </a:t>
            </a:r>
            <a:r>
              <a:rPr lang="cs-CZ" sz="1600" dirty="0" smtClean="0">
                <a:latin typeface="Franklin Gothic Medium Cond" pitchFamily="34" charset="0"/>
              </a:rPr>
              <a:t>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31" name="Zaoblený obdélník 30">
            <a:hlinkClick r:id="rId3" action="ppaction://hlinksldjump"/>
          </p:cNvPr>
          <p:cNvSpPr/>
          <p:nvPr/>
        </p:nvSpPr>
        <p:spPr>
          <a:xfrm>
            <a:off x="3224356" y="5173248"/>
            <a:ext cx="1944216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peptidickou vazbou . 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67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5063930" y="3114283"/>
            <a:ext cx="279986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Ty vznikají vzájemnou vazbou mnoha molekul různých</a:t>
            </a:r>
          </a:p>
        </p:txBody>
      </p:sp>
      <p:sp>
        <p:nvSpPr>
          <p:cNvPr id="20" name="Šipka doprava 19"/>
          <p:cNvSpPr/>
          <p:nvPr/>
        </p:nvSpPr>
        <p:spPr>
          <a:xfrm rot="5400000">
            <a:off x="6258792" y="2795026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4469558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aminokyselin.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5053525" y="382510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1793670" y="4187042"/>
            <a:ext cx="22356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Jednotlivé aminokyseliny jsou v bílkovinách spojeny </a:t>
            </a:r>
          </a:p>
        </p:txBody>
      </p:sp>
      <p:sp>
        <p:nvSpPr>
          <p:cNvPr id="27" name="Šipka doprava 26"/>
          <p:cNvSpPr/>
          <p:nvPr/>
        </p:nvSpPr>
        <p:spPr>
          <a:xfrm rot="10800000">
            <a:off x="4059416" y="433646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 rot="5400000">
            <a:off x="3527884" y="4871118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 30"/>
          <p:cNvSpPr/>
          <p:nvPr/>
        </p:nvSpPr>
        <p:spPr>
          <a:xfrm>
            <a:off x="3224356" y="5173248"/>
            <a:ext cx="1944216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peptidickou vazbou 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4" name="Šipka doprava 3">
            <a:hlinkClick r:id="rId2" action="ppaction://hlinksldjump"/>
          </p:cNvPr>
          <p:cNvSpPr/>
          <p:nvPr/>
        </p:nvSpPr>
        <p:spPr>
          <a:xfrm>
            <a:off x="7863795" y="6453336"/>
            <a:ext cx="102868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úloha 2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3089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9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8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8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1714301" y="4127237"/>
            <a:ext cx="1044116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sacharidy 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9" name="Ohnutá šipka 8"/>
          <p:cNvSpPr/>
          <p:nvPr/>
        </p:nvSpPr>
        <p:spPr>
          <a:xfrm flipV="1">
            <a:off x="1321857" y="3882942"/>
            <a:ext cx="383169" cy="638766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87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6012160" y="4141796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8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8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497172" y="4153173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3497172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8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1096585" y="4140156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49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77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497172" y="4153173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49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714301" y="4127237"/>
            <a:ext cx="1044116" cy="57606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9" name="Ohnutá šipka 8"/>
          <p:cNvSpPr/>
          <p:nvPr/>
        </p:nvSpPr>
        <p:spPr>
          <a:xfrm flipV="1">
            <a:off x="1321857" y="3882942"/>
            <a:ext cx="383169" cy="638766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89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77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6012160" y="4153173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49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77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49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1096585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77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49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6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491880" y="4143664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6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1714301" y="4127237"/>
            <a:ext cx="1044116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sacharidy 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9" name="Ohnutá šipka 8"/>
          <p:cNvSpPr/>
          <p:nvPr/>
        </p:nvSpPr>
        <p:spPr>
          <a:xfrm flipV="1">
            <a:off x="1321857" y="3882942"/>
            <a:ext cx="383169" cy="638766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5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6025282" y="4150948"/>
            <a:ext cx="1728192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96585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upevňuje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491880" y="4141796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nerozpustná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6012160" y="4797152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6012160" y="4149080"/>
            <a:ext cx="1728192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esterifikaci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6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2: Doplň slova do vět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62488"/>
            <a:ext cx="8229600" cy="4718840"/>
          </a:xfrm>
        </p:spPr>
        <p:txBody>
          <a:bodyPr/>
          <a:lstStyle/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Většina bílkovin je                                        ve vodě</a:t>
            </a:r>
            <a:r>
              <a:rPr lang="cs-CZ" sz="2000" dirty="0">
                <a:latin typeface="Franklin Gothic Medium Cond" pitchFamily="34" charset="0"/>
              </a:rPr>
              <a:t>. Za zvýšené teploty nebo přítomnosti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různých </a:t>
            </a:r>
            <a:r>
              <a:rPr lang="cs-CZ" sz="2000" dirty="0">
                <a:latin typeface="Franklin Gothic Medium Cond" pitchFamily="34" charset="0"/>
              </a:rPr>
              <a:t>chemických látek se struktura bílkovin </a:t>
            </a:r>
            <a:r>
              <a:rPr lang="cs-CZ" sz="2000" dirty="0" smtClean="0">
                <a:latin typeface="Franklin Gothic Medium Cond" pitchFamily="34" charset="0"/>
              </a:rPr>
              <a:t>trvale                                      . </a:t>
            </a:r>
            <a:r>
              <a:rPr lang="cs-CZ" sz="2000" dirty="0">
                <a:latin typeface="Franklin Gothic Medium Cond" pitchFamily="34" charset="0"/>
              </a:rPr>
              <a:t>Dochází </a:t>
            </a:r>
            <a:endParaRPr lang="cs-CZ" sz="2000" dirty="0" smtClean="0">
              <a:latin typeface="Franklin Gothic Medium Cond" pitchFamily="34" charset="0"/>
            </a:endParaRPr>
          </a:p>
          <a:p>
            <a:pPr marL="109728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k</a:t>
            </a:r>
            <a:r>
              <a:rPr lang="cs-CZ" sz="2000" dirty="0">
                <a:latin typeface="Franklin Gothic Medium Cond" pitchFamily="34" charset="0"/>
              </a:rPr>
              <a:t> tzv</a:t>
            </a:r>
            <a:r>
              <a:rPr lang="cs-CZ" sz="2000" dirty="0" smtClean="0">
                <a:latin typeface="Franklin Gothic Medium Cond" pitchFamily="34" charset="0"/>
              </a:rPr>
              <a:t>.                                      </a:t>
            </a:r>
            <a:r>
              <a:rPr lang="cs-CZ" sz="2000" dirty="0">
                <a:latin typeface="Franklin Gothic Medium Cond" pitchFamily="34" charset="0"/>
              </a:rPr>
              <a:t>– vysrážení bílkovin z roztoku.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80112" y="234888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8227" y="1700808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rozpustná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580112" y="2357522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porušuje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                 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130896" y="3068960"/>
            <a:ext cx="1728192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denaturaci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113368" y="3984457"/>
            <a:ext cx="64807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Medium Cond" pitchFamily="34" charset="0"/>
              </a:rPr>
              <a:t>Uveď konkrétní příklady z běžného života, kdy dochází k denaturaci bílkovin:</a:t>
            </a:r>
          </a:p>
          <a:p>
            <a:r>
              <a:rPr lang="cs-CZ" dirty="0" smtClean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cs-CZ" dirty="0">
              <a:latin typeface="Franklin Gothic Medium Cond" pitchFamily="34" charset="0"/>
            </a:endParaRPr>
          </a:p>
          <a:p>
            <a:endParaRPr lang="cs-CZ" dirty="0" smtClean="0">
              <a:latin typeface="Franklin Gothic Medium Cond" pitchFamily="34" charset="0"/>
            </a:endParaRPr>
          </a:p>
          <a:p>
            <a:r>
              <a:rPr lang="cs-CZ" dirty="0" smtClean="0">
                <a:latin typeface="Franklin Gothic Medium Cond" pitchFamily="34" charset="0"/>
              </a:rPr>
              <a:t>Proč je nutné bílkoviny určené ke konzumaci tepelně upravovat?</a:t>
            </a:r>
          </a:p>
          <a:p>
            <a:r>
              <a:rPr lang="cs-CZ" dirty="0" smtClean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cs-CZ" sz="2000" dirty="0">
              <a:latin typeface="Franklin Gothic Medium Cond" pitchFamily="34" charset="0"/>
            </a:endParaRPr>
          </a:p>
          <a:p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Šipka doprava 16">
            <a:hlinkClick r:id="rId2" action="ppaction://hlinksldjump"/>
          </p:cNvPr>
          <p:cNvSpPr/>
          <p:nvPr/>
        </p:nvSpPr>
        <p:spPr>
          <a:xfrm>
            <a:off x="7863795" y="6453336"/>
            <a:ext cx="102868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úloha 3</a:t>
            </a:r>
            <a:endParaRPr lang="cs-CZ" sz="1400" dirty="0"/>
          </a:p>
        </p:txBody>
      </p:sp>
      <p:cxnSp>
        <p:nvCxnSpPr>
          <p:cNvPr id="19" name="Přímá spojnice 18"/>
          <p:cNvCxnSpPr/>
          <p:nvPr/>
        </p:nvCxnSpPr>
        <p:spPr>
          <a:xfrm>
            <a:off x="107504" y="3645024"/>
            <a:ext cx="878497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5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93927" y="4365104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4" action="ppaction://hlinksldjump"/>
          </p:cNvPr>
          <p:cNvSpPr/>
          <p:nvPr/>
        </p:nvSpPr>
        <p:spPr>
          <a:xfrm>
            <a:off x="393927" y="494955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5" action="ppaction://hlinksldjump"/>
          </p:cNvPr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12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Zaoblený obdélník 10"/>
          <p:cNvSpPr/>
          <p:nvPr/>
        </p:nvSpPr>
        <p:spPr>
          <a:xfrm>
            <a:off x="393927" y="4365104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93927" y="494955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82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93927" y="4365104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4" action="ppaction://hlinksldjump"/>
          </p:cNvPr>
          <p:cNvSpPr/>
          <p:nvPr/>
        </p:nvSpPr>
        <p:spPr>
          <a:xfrm>
            <a:off x="393927" y="494955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5" action="ppaction://hlinksldjump"/>
          </p:cNvPr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8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Zaoblený obdélník 10"/>
          <p:cNvSpPr/>
          <p:nvPr/>
        </p:nvSpPr>
        <p:spPr>
          <a:xfrm>
            <a:off x="393927" y="4365104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93927" y="494955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93927" y="4949552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82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93927" y="4365104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4" action="ppaction://hlinksldjump"/>
          </p:cNvPr>
          <p:cNvSpPr/>
          <p:nvPr/>
        </p:nvSpPr>
        <p:spPr>
          <a:xfrm>
            <a:off x="393927" y="494955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5" action="ppaction://hlinksldjump"/>
          </p:cNvPr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8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aoblený obdélník 7">
            <a:hlinkClick r:id="rId4" action="ppaction://hlinksldjump"/>
          </p:cNvPr>
          <p:cNvSpPr/>
          <p:nvPr/>
        </p:nvSpPr>
        <p:spPr>
          <a:xfrm>
            <a:off x="1784807" y="436841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5" action="ppaction://hlinksldjump"/>
          </p:cNvPr>
          <p:cNvSpPr/>
          <p:nvPr/>
        </p:nvSpPr>
        <p:spPr>
          <a:xfrm>
            <a:off x="1784807" y="4952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6" action="ppaction://hlinksldjump"/>
          </p:cNvPr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82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aoblený obdélník 7"/>
          <p:cNvSpPr/>
          <p:nvPr/>
        </p:nvSpPr>
        <p:spPr>
          <a:xfrm>
            <a:off x="1784807" y="4368415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784807" y="4952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9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hnutá šipka 13"/>
          <p:cNvSpPr/>
          <p:nvPr/>
        </p:nvSpPr>
        <p:spPr>
          <a:xfrm>
            <a:off x="5325154" y="908720"/>
            <a:ext cx="360040" cy="504055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7" name="Zaoblený obdélník 16">
            <a:hlinkClick r:id="rId2" action="ppaction://hlinksldjump"/>
          </p:cNvPr>
          <p:cNvSpPr/>
          <p:nvPr/>
        </p:nvSpPr>
        <p:spPr>
          <a:xfrm>
            <a:off x="5708323" y="631284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latin typeface="Franklin Gothic Medium Cond" pitchFamily="34" charset="0"/>
              </a:rPr>
              <a:t>mikromolekuly</a:t>
            </a:r>
            <a:r>
              <a:rPr lang="cs-CZ" sz="1600" dirty="0">
                <a:latin typeface="Franklin Gothic Medium Cond" pitchFamily="34" charset="0"/>
              </a:rPr>
              <a:t> </a:t>
            </a:r>
          </a:p>
        </p:txBody>
      </p:sp>
      <p:sp>
        <p:nvSpPr>
          <p:cNvPr id="18" name="Zaoblený obdélník 17">
            <a:hlinkClick r:id="rId3" action="ppaction://hlinksldjump"/>
          </p:cNvPr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89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aoblený obdélník 7">
            <a:hlinkClick r:id="rId4" action="ppaction://hlinksldjump"/>
          </p:cNvPr>
          <p:cNvSpPr/>
          <p:nvPr/>
        </p:nvSpPr>
        <p:spPr>
          <a:xfrm>
            <a:off x="1784807" y="436841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5" action="ppaction://hlinksldjump"/>
          </p:cNvPr>
          <p:cNvSpPr/>
          <p:nvPr/>
        </p:nvSpPr>
        <p:spPr>
          <a:xfrm>
            <a:off x="1784807" y="4952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6" action="ppaction://hlinksldjump"/>
          </p:cNvPr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3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aoblený obdélník 7"/>
          <p:cNvSpPr/>
          <p:nvPr/>
        </p:nvSpPr>
        <p:spPr>
          <a:xfrm>
            <a:off x="1784807" y="436841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784807" y="4952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84807" y="4952863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9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aoblený obdélník 7">
            <a:hlinkClick r:id="rId4" action="ppaction://hlinksldjump"/>
          </p:cNvPr>
          <p:cNvSpPr/>
          <p:nvPr/>
        </p:nvSpPr>
        <p:spPr>
          <a:xfrm>
            <a:off x="1784807" y="436841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5" action="ppaction://hlinksldjump"/>
          </p:cNvPr>
          <p:cNvSpPr/>
          <p:nvPr/>
        </p:nvSpPr>
        <p:spPr>
          <a:xfrm>
            <a:off x="1784807" y="4952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6" action="ppaction://hlinksldjump"/>
          </p:cNvPr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3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194041" y="438173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6" action="ppaction://hlinksldjump"/>
          </p:cNvPr>
          <p:cNvSpPr/>
          <p:nvPr/>
        </p:nvSpPr>
        <p:spPr>
          <a:xfrm>
            <a:off x="3194041" y="496618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7" action="ppaction://hlinksldjump"/>
          </p:cNvPr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9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aoblený obdélník 11"/>
          <p:cNvSpPr/>
          <p:nvPr/>
        </p:nvSpPr>
        <p:spPr>
          <a:xfrm>
            <a:off x="3194041" y="4381735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194041" y="496618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194041" y="438173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6" action="ppaction://hlinksldjump"/>
          </p:cNvPr>
          <p:cNvSpPr/>
          <p:nvPr/>
        </p:nvSpPr>
        <p:spPr>
          <a:xfrm>
            <a:off x="3194041" y="496618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7" action="ppaction://hlinksldjump"/>
          </p:cNvPr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1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aoblený obdélník 11"/>
          <p:cNvSpPr/>
          <p:nvPr/>
        </p:nvSpPr>
        <p:spPr>
          <a:xfrm>
            <a:off x="3194041" y="438173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194041" y="496618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4966183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194041" y="438173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6" action="ppaction://hlinksldjump"/>
          </p:cNvPr>
          <p:cNvSpPr/>
          <p:nvPr/>
        </p:nvSpPr>
        <p:spPr>
          <a:xfrm>
            <a:off x="3194041" y="496618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7" action="ppaction://hlinksldjump"/>
          </p:cNvPr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1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682080" y="437574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4682080" y="496019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aoblený obdélník 17"/>
          <p:cNvSpPr/>
          <p:nvPr/>
        </p:nvSpPr>
        <p:spPr>
          <a:xfrm>
            <a:off x="4682080" y="4375745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682080" y="496019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6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hnutá šipka 13"/>
          <p:cNvSpPr/>
          <p:nvPr/>
        </p:nvSpPr>
        <p:spPr>
          <a:xfrm>
            <a:off x="5325154" y="908720"/>
            <a:ext cx="360040" cy="504055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5708323" y="631284"/>
            <a:ext cx="1383957" cy="57606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66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682080" y="437574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4682080" y="496019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4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aoblený obdélník 17"/>
          <p:cNvSpPr/>
          <p:nvPr/>
        </p:nvSpPr>
        <p:spPr>
          <a:xfrm>
            <a:off x="4682080" y="437574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682080" y="496019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708144" y="4960193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6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682080" y="4375745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4682080" y="496019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4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Zaoblený obdélník 20">
            <a:hlinkClick r:id="rId7" action="ppaction://hlinksldjump"/>
          </p:cNvPr>
          <p:cNvSpPr/>
          <p:nvPr/>
        </p:nvSpPr>
        <p:spPr>
          <a:xfrm>
            <a:off x="6102290" y="4366531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8" action="ppaction://hlinksldjump"/>
          </p:cNvPr>
          <p:cNvSpPr/>
          <p:nvPr/>
        </p:nvSpPr>
        <p:spPr>
          <a:xfrm>
            <a:off x="6102290" y="495097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9" action="ppaction://hlinksldjump"/>
          </p:cNvPr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6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Zaoblený obdélník 20"/>
          <p:cNvSpPr/>
          <p:nvPr/>
        </p:nvSpPr>
        <p:spPr>
          <a:xfrm>
            <a:off x="6102290" y="4366531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6102290" y="495097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5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Zaoblený obdélník 20">
            <a:hlinkClick r:id="rId7" action="ppaction://hlinksldjump"/>
          </p:cNvPr>
          <p:cNvSpPr/>
          <p:nvPr/>
        </p:nvSpPr>
        <p:spPr>
          <a:xfrm>
            <a:off x="6102290" y="4366531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8" action="ppaction://hlinksldjump"/>
          </p:cNvPr>
          <p:cNvSpPr/>
          <p:nvPr/>
        </p:nvSpPr>
        <p:spPr>
          <a:xfrm>
            <a:off x="6102290" y="495097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9" action="ppaction://hlinksldjump"/>
          </p:cNvPr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Zaoblený obdélník 20"/>
          <p:cNvSpPr/>
          <p:nvPr/>
        </p:nvSpPr>
        <p:spPr>
          <a:xfrm>
            <a:off x="6102290" y="4366531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6102290" y="495097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6102290" y="4950979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5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Zaoblený obdélník 20">
            <a:hlinkClick r:id="rId7" action="ppaction://hlinksldjump"/>
          </p:cNvPr>
          <p:cNvSpPr/>
          <p:nvPr/>
        </p:nvSpPr>
        <p:spPr>
          <a:xfrm>
            <a:off x="6102290" y="4366531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Zaoblený obdélník 21">
            <a:hlinkClick r:id="rId8" action="ppaction://hlinksldjump"/>
          </p:cNvPr>
          <p:cNvSpPr/>
          <p:nvPr/>
        </p:nvSpPr>
        <p:spPr>
          <a:xfrm>
            <a:off x="6102290" y="495097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3" name="Zaoblený obdélník 22">
            <a:hlinkClick r:id="rId9" action="ppaction://hlinksldjump"/>
          </p:cNvPr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Zaoblený obdélník 22"/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610229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9" name="Obrázek 18" descr="http://www.tvojedarky.cz/images/originalni-darky-vtipne-falesne-vajick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34" y="2518791"/>
            <a:ext cx="1392735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aoblený obdélník 23">
            <a:hlinkClick r:id="rId8" action="ppaction://hlinksldjump"/>
          </p:cNvPr>
          <p:cNvSpPr/>
          <p:nvPr/>
        </p:nvSpPr>
        <p:spPr>
          <a:xfrm>
            <a:off x="7553341" y="4344268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9" action="ppaction://hlinksldjump"/>
          </p:cNvPr>
          <p:cNvSpPr/>
          <p:nvPr/>
        </p:nvSpPr>
        <p:spPr>
          <a:xfrm>
            <a:off x="7553341" y="492871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10" action="ppaction://hlinksldjump"/>
          </p:cNvPr>
          <p:cNvSpPr/>
          <p:nvPr/>
        </p:nvSpPr>
        <p:spPr>
          <a:xfrm>
            <a:off x="7553341" y="549639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5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Zaoblený obdélník 22"/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610229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9" name="Obrázek 18" descr="http://www.tvojedarky.cz/images/originalni-darky-vtipne-falesne-vajick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34" y="2518791"/>
            <a:ext cx="1392735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aoblený obdélník 23"/>
          <p:cNvSpPr/>
          <p:nvPr/>
        </p:nvSpPr>
        <p:spPr>
          <a:xfrm>
            <a:off x="7553341" y="4344268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7553341" y="492871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7553341" y="549639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5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hnutá šipka 13"/>
          <p:cNvSpPr/>
          <p:nvPr/>
        </p:nvSpPr>
        <p:spPr>
          <a:xfrm>
            <a:off x="5325154" y="908720"/>
            <a:ext cx="360040" cy="504055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7" name="Zaoblený obdélník 16">
            <a:hlinkClick r:id="rId2" action="ppaction://hlinksldjump"/>
          </p:cNvPr>
          <p:cNvSpPr/>
          <p:nvPr/>
        </p:nvSpPr>
        <p:spPr>
          <a:xfrm>
            <a:off x="5708323" y="631284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latin typeface="Franklin Gothic Medium Cond" pitchFamily="34" charset="0"/>
              </a:rPr>
              <a:t>mikromolekuly</a:t>
            </a:r>
            <a:r>
              <a:rPr lang="cs-CZ" sz="1600" dirty="0">
                <a:latin typeface="Franklin Gothic Medium Cond" pitchFamily="34" charset="0"/>
              </a:rPr>
              <a:t> </a:t>
            </a:r>
          </a:p>
        </p:txBody>
      </p:sp>
      <p:sp>
        <p:nvSpPr>
          <p:cNvPr id="18" name="Zaoblený obdélník 17">
            <a:hlinkClick r:id="rId3" action="ppaction://hlinksldjump"/>
          </p:cNvPr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4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Zaoblený obdélník 22"/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610229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9" name="Obrázek 18" descr="http://www.tvojedarky.cz/images/originalni-darky-vtipne-falesne-vajick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34" y="2518791"/>
            <a:ext cx="1392735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aoblený obdélník 23">
            <a:hlinkClick r:id="rId8" action="ppaction://hlinksldjump"/>
          </p:cNvPr>
          <p:cNvSpPr/>
          <p:nvPr/>
        </p:nvSpPr>
        <p:spPr>
          <a:xfrm>
            <a:off x="7553341" y="4344268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9" action="ppaction://hlinksldjump"/>
          </p:cNvPr>
          <p:cNvSpPr/>
          <p:nvPr/>
        </p:nvSpPr>
        <p:spPr>
          <a:xfrm>
            <a:off x="7553341" y="492871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10" action="ppaction://hlinksldjump"/>
          </p:cNvPr>
          <p:cNvSpPr/>
          <p:nvPr/>
        </p:nvSpPr>
        <p:spPr>
          <a:xfrm>
            <a:off x="7553341" y="549639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11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Zaoblený obdélník 22"/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610229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9" name="Obrázek 18" descr="http://www.tvojedarky.cz/images/originalni-darky-vtipne-falesne-vajick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34" y="2518791"/>
            <a:ext cx="1392735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aoblený obdélník 23"/>
          <p:cNvSpPr/>
          <p:nvPr/>
        </p:nvSpPr>
        <p:spPr>
          <a:xfrm>
            <a:off x="7553341" y="4344268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7553341" y="492871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7553341" y="549639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7553341" y="4928716"/>
            <a:ext cx="108012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5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aoblený obdélník 12"/>
          <p:cNvSpPr/>
          <p:nvPr/>
        </p:nvSpPr>
        <p:spPr>
          <a:xfrm>
            <a:off x="393927" y="5517232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aoblený obdélník 9"/>
          <p:cNvSpPr/>
          <p:nvPr/>
        </p:nvSpPr>
        <p:spPr>
          <a:xfrm>
            <a:off x="1784807" y="552054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aoblený obdélník 14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194041" y="553386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aoblený obdélník 19"/>
          <p:cNvSpPr/>
          <p:nvPr/>
        </p:nvSpPr>
        <p:spPr>
          <a:xfrm>
            <a:off x="468208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Zaoblený obdélník 22"/>
          <p:cNvSpPr/>
          <p:nvPr/>
        </p:nvSpPr>
        <p:spPr>
          <a:xfrm>
            <a:off x="6102290" y="5518659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6102290" y="5527873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9" name="Obrázek 18" descr="http://www.tvojedarky.cz/images/originalni-darky-vtipne-falesne-vajick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34" y="2518791"/>
            <a:ext cx="1392735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aoblený obdélník 23">
            <a:hlinkClick r:id="rId8" action="ppaction://hlinksldjump"/>
          </p:cNvPr>
          <p:cNvSpPr/>
          <p:nvPr/>
        </p:nvSpPr>
        <p:spPr>
          <a:xfrm>
            <a:off x="7553341" y="4344268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tuky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5" name="Zaoblený obdélník 24">
            <a:hlinkClick r:id="rId9" action="ppaction://hlinksldjump"/>
          </p:cNvPr>
          <p:cNvSpPr/>
          <p:nvPr/>
        </p:nvSpPr>
        <p:spPr>
          <a:xfrm>
            <a:off x="7553341" y="492871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cukry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6" name="Zaoblený obdélník 25">
            <a:hlinkClick r:id="rId10" action="ppaction://hlinksldjump"/>
          </p:cNvPr>
          <p:cNvSpPr/>
          <p:nvPr/>
        </p:nvSpPr>
        <p:spPr>
          <a:xfrm>
            <a:off x="7553341" y="5496396"/>
            <a:ext cx="108012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11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3: Bílkoviny </a:t>
            </a:r>
            <a:r>
              <a:rPr lang="cs-CZ" sz="2000" dirty="0">
                <a:latin typeface="Franklin Gothic Medium Cond" pitchFamily="34" charset="0"/>
              </a:rPr>
              <a:t>jsou nepostradatelnou složkou potravy. Dokážeš určit, z čeho jsou uvedené potraviny převážně složeny? U každé potraviny urči, zda-</a:t>
            </a:r>
            <a:r>
              <a:rPr lang="cs-CZ" sz="2000" dirty="0" err="1">
                <a:latin typeface="Franklin Gothic Medium Cond" pitchFamily="34" charset="0"/>
              </a:rPr>
              <a:t>li</a:t>
            </a:r>
            <a:r>
              <a:rPr lang="cs-CZ" sz="2000" dirty="0">
                <a:latin typeface="Franklin Gothic Medium Cond" pitchFamily="34" charset="0"/>
              </a:rPr>
              <a:t> se skládá převážně z tuků, cukrů či bílkovin.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fitnessshop.cz/inshop/catalogue/products/thumbs/mlek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" y="2583746"/>
            <a:ext cx="1584176" cy="1421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http://www.srecepty.cz/photo_galleries/srecepty_ingredients/103/281_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10" y="2648701"/>
            <a:ext cx="1440160" cy="1291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http://www.zenyprozeny.cz/data/img1/obr-clanky/clanek-velky/filety-pangasiu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2636125"/>
            <a:ext cx="1368142" cy="1291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http://kliste.bloguje.cz/img/cheese_oh_chees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44" y="2648701"/>
            <a:ext cx="1187403" cy="1277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http://www.receptar.net/images/stories/kategorie/hovezi_mas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78" y="2648701"/>
            <a:ext cx="1296144" cy="13273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Obrázek 18" descr="http://www.tvojedarky.cz/images/originalni-darky-vtipne-falesne-vajick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34" y="2518791"/>
            <a:ext cx="1392735" cy="142131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ravá složená závorka 2"/>
          <p:cNvSpPr/>
          <p:nvPr/>
        </p:nvSpPr>
        <p:spPr>
          <a:xfrm rot="5400000">
            <a:off x="4162909" y="731669"/>
            <a:ext cx="648073" cy="7482896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08823" y="5530006"/>
            <a:ext cx="7956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Bílkoviny jsou nepostradatelnou složkou potravy. </a:t>
            </a:r>
          </a:p>
          <a:p>
            <a:pPr algn="ctr"/>
            <a:r>
              <a:rPr lang="cs-CZ" dirty="0" smtClean="0">
                <a:latin typeface="Franklin Gothic Medium Cond" pitchFamily="34" charset="0"/>
              </a:rPr>
              <a:t>Živočichové (včetně člověka) nejsou schopni vytvářet bílkoviny </a:t>
            </a:r>
          </a:p>
          <a:p>
            <a:pPr algn="ctr"/>
            <a:r>
              <a:rPr lang="cs-CZ" dirty="0" smtClean="0">
                <a:latin typeface="Franklin Gothic Medium Cond" pitchFamily="34" charset="0"/>
              </a:rPr>
              <a:t>z minerálních látek, nelze je tedy nahradit žádnou jinou živinou. 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28" name="Šipka doprava 27">
            <a:hlinkClick r:id="rId8" action="ppaction://hlinksldjump"/>
          </p:cNvPr>
          <p:cNvSpPr/>
          <p:nvPr/>
        </p:nvSpPr>
        <p:spPr>
          <a:xfrm>
            <a:off x="7863795" y="6453336"/>
            <a:ext cx="102868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úloha 4</a:t>
            </a:r>
            <a:endParaRPr lang="cs-CZ" sz="1400" dirty="0"/>
          </a:p>
        </p:txBody>
      </p:sp>
      <p:sp>
        <p:nvSpPr>
          <p:cNvPr id="29" name="Zaoblený obdélník 28"/>
          <p:cNvSpPr/>
          <p:nvPr/>
        </p:nvSpPr>
        <p:spPr>
          <a:xfrm>
            <a:off x="3946885" y="4925569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bílkoviny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5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70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1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1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1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1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732586" y="5660112"/>
            <a:ext cx="1728192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1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5063930" y="3114283"/>
            <a:ext cx="279986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Ty vznikají vzájemnou vazbou mnoha molekul různých</a:t>
            </a:r>
          </a:p>
        </p:txBody>
      </p:sp>
      <p:sp>
        <p:nvSpPr>
          <p:cNvPr id="20" name="Šipka doprava 19"/>
          <p:cNvSpPr/>
          <p:nvPr/>
        </p:nvSpPr>
        <p:spPr>
          <a:xfrm rot="5400000">
            <a:off x="6258792" y="2795026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>
            <a:hlinkClick r:id="rId2" action="ppaction://hlinksldjump"/>
          </p:cNvPr>
          <p:cNvSpPr/>
          <p:nvPr/>
        </p:nvSpPr>
        <p:spPr>
          <a:xfrm>
            <a:off x="4469558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aminokyselin.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5053525" y="382510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 rot="5400000">
            <a:off x="7272300" y="3836241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>
            <a:hlinkClick r:id="rId3" action="ppaction://hlinksldjump"/>
          </p:cNvPr>
          <p:cNvSpPr/>
          <p:nvPr/>
        </p:nvSpPr>
        <p:spPr>
          <a:xfrm>
            <a:off x="6882451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enzymů.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18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1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31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7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52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52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3" name="Obrázek 12" descr="http://www.rodina-finance.cz/img2/anet/vlasy/A070715_P20_VLASY_V_V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00" y="4267695"/>
            <a:ext cx="1171575" cy="1009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Přímá spojnice se šipkou 13"/>
          <p:cNvCxnSpPr>
            <a:endCxn id="12" idx="1"/>
          </p:cNvCxnSpPr>
          <p:nvPr/>
        </p:nvCxnSpPr>
        <p:spPr>
          <a:xfrm>
            <a:off x="3376773" y="3719208"/>
            <a:ext cx="1339243" cy="2156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7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3" name="Obrázek 12" descr="http://www.rodina-finance.cz/img2/anet/vlasy/A070715_P20_VLASY_V_V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00" y="4267695"/>
            <a:ext cx="1171575" cy="1009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Přímá spojnice se šipkou 13"/>
          <p:cNvCxnSpPr>
            <a:endCxn id="12" idx="1"/>
          </p:cNvCxnSpPr>
          <p:nvPr/>
        </p:nvCxnSpPr>
        <p:spPr>
          <a:xfrm>
            <a:off x="3376773" y="3719208"/>
            <a:ext cx="1339243" cy="2156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80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3" name="Obrázek 12" descr="http://www.rodina-finance.cz/img2/anet/vlasy/A070715_P20_VLASY_V_V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00" y="4267695"/>
            <a:ext cx="1171575" cy="1009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Přímá spojnice se šipkou 13"/>
          <p:cNvCxnSpPr>
            <a:endCxn id="12" idx="1"/>
          </p:cNvCxnSpPr>
          <p:nvPr/>
        </p:nvCxnSpPr>
        <p:spPr>
          <a:xfrm>
            <a:off x="3376773" y="3719208"/>
            <a:ext cx="1339243" cy="2156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04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3" name="Obrázek 12" descr="http://www.rodina-finance.cz/img2/anet/vlasy/A070715_P20_VLASY_V_V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00" y="4267695"/>
            <a:ext cx="1171575" cy="1009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Přímá spojnice se šipkou 13"/>
          <p:cNvCxnSpPr>
            <a:endCxn id="12" idx="1"/>
          </p:cNvCxnSpPr>
          <p:nvPr/>
        </p:nvCxnSpPr>
        <p:spPr>
          <a:xfrm>
            <a:off x="3376773" y="3719208"/>
            <a:ext cx="1339243" cy="2156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5" name="Obrázek 14" descr="http://www.ssss.cz/files/kpucebnice/images/pv/_I/099f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00" y="5373216"/>
            <a:ext cx="1171574" cy="10058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Přímá spojnice se šipkou 15"/>
          <p:cNvCxnSpPr>
            <a:endCxn id="9" idx="1"/>
          </p:cNvCxnSpPr>
          <p:nvPr/>
        </p:nvCxnSpPr>
        <p:spPr>
          <a:xfrm flipV="1">
            <a:off x="3408275" y="2565994"/>
            <a:ext cx="1307741" cy="2142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80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Franklin Gothic Medium Cond" pitchFamily="34" charset="0"/>
              </a:rPr>
              <a:t>Úloha 1</a:t>
            </a:r>
            <a:r>
              <a:rPr lang="cs-CZ" sz="2000" dirty="0" smtClean="0">
                <a:latin typeface="Franklin Gothic Medium Cond" pitchFamily="34" charset="0"/>
              </a:rPr>
              <a:t>: Vyber </a:t>
            </a:r>
            <a:r>
              <a:rPr lang="cs-CZ" sz="2000" dirty="0">
                <a:latin typeface="Franklin Gothic Medium Cond" pitchFamily="34" charset="0"/>
              </a:rPr>
              <a:t>správnou možnost:</a:t>
            </a:r>
          </a:p>
        </p:txBody>
      </p:sp>
      <p:sp>
        <p:nvSpPr>
          <p:cNvPr id="7" name="Ohnutá šipka 6"/>
          <p:cNvSpPr/>
          <p:nvPr/>
        </p:nvSpPr>
        <p:spPr>
          <a:xfrm>
            <a:off x="1321857" y="2665110"/>
            <a:ext cx="360040" cy="61987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51521" y="3284984"/>
            <a:ext cx="126557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neboli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84310" y="1412775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jsou životně důležité organické sloučeniny. </a:t>
            </a:r>
          </a:p>
        </p:txBody>
      </p:sp>
      <p:sp>
        <p:nvSpPr>
          <p:cNvPr id="3" name="Šipka doprava 2"/>
          <p:cNvSpPr/>
          <p:nvPr/>
        </p:nvSpPr>
        <p:spPr>
          <a:xfrm rot="16200000">
            <a:off x="2033577" y="2096852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705026" y="2398982"/>
            <a:ext cx="106724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proteiny 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094911" y="160374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hnutá šipka 14"/>
          <p:cNvSpPr/>
          <p:nvPr/>
        </p:nvSpPr>
        <p:spPr>
          <a:xfrm flipV="1">
            <a:off x="5325154" y="1988839"/>
            <a:ext cx="383169" cy="504057"/>
          </a:xfrm>
          <a:prstGeom prst="bentArrow">
            <a:avLst>
              <a:gd name="adj1" fmla="val 25000"/>
              <a:gd name="adj2" fmla="val 26924"/>
              <a:gd name="adj3" fmla="val 25000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5053" y="1412776"/>
            <a:ext cx="2180141" cy="576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Bílkoviny vytvářejí obrovské molekuly, tzv.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721679" y="2089046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makromolekuly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5063930" y="3114283"/>
            <a:ext cx="2799865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Ty vznikají vzájemnou vazbou mnoha molekul různých</a:t>
            </a:r>
          </a:p>
        </p:txBody>
      </p:sp>
      <p:sp>
        <p:nvSpPr>
          <p:cNvPr id="20" name="Šipka doprava 19"/>
          <p:cNvSpPr/>
          <p:nvPr/>
        </p:nvSpPr>
        <p:spPr>
          <a:xfrm rot="5400000">
            <a:off x="6258792" y="2795026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4469558" y="4145489"/>
            <a:ext cx="1383957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aminokyselin. 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5053525" y="3825107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 rot="5400000">
            <a:off x="7272300" y="3836241"/>
            <a:ext cx="410142" cy="19411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6882451" y="4145489"/>
            <a:ext cx="1383957" cy="57606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špatně</a:t>
            </a:r>
            <a:endParaRPr lang="cs-CZ" sz="1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2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4: </a:t>
            </a:r>
            <a:r>
              <a:rPr lang="cs-CZ" sz="2000" dirty="0">
                <a:latin typeface="Franklin Gothic Medium Cond" pitchFamily="34" charset="0"/>
              </a:rPr>
              <a:t>Proteiny se mohou vyskytovat v různých formách. Zde jsou některé z nich. Vytvoř smysluplné </a:t>
            </a:r>
            <a:r>
              <a:rPr lang="cs-CZ" sz="2000" dirty="0" smtClean="0">
                <a:latin typeface="Franklin Gothic Medium Cond" pitchFamily="34" charset="0"/>
              </a:rPr>
              <a:t>dvojice.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5" name="Obrázek 4" descr="http://surehivtest.com/wp-content/uploads/2011/07/test-Instructions-04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98" y="2060849"/>
            <a:ext cx="1171575" cy="10594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4716016" y="2349970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keratin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34896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hemoglobin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716016" y="455649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kasein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660112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kolagen</a:t>
            </a:r>
            <a:endParaRPr lang="cs-CZ" dirty="0">
              <a:latin typeface="Franklin Gothic Medium Cond" pitchFamily="34" charset="0"/>
            </a:endParaRPr>
          </a:p>
        </p:txBody>
      </p:sp>
      <p:pic>
        <p:nvPicPr>
          <p:cNvPr id="8" name="Obrázek 7" descr="http://www.svetovanej.cz/wp-content/uploads/kosti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3745"/>
            <a:ext cx="1171575" cy="112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Přímá spojnice se šipkou 3"/>
          <p:cNvCxnSpPr>
            <a:stCxn id="5" idx="3"/>
            <a:endCxn id="10" idx="1"/>
          </p:cNvCxnSpPr>
          <p:nvPr/>
        </p:nvCxnSpPr>
        <p:spPr>
          <a:xfrm>
            <a:off x="3376773" y="2590589"/>
            <a:ext cx="1339243" cy="1115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3" name="Obrázek 12" descr="http://www.rodina-finance.cz/img2/anet/vlasy/A070715_P20_VLASY_V_V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00" y="4267695"/>
            <a:ext cx="1171575" cy="1009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Přímá spojnice se šipkou 13"/>
          <p:cNvCxnSpPr>
            <a:endCxn id="12" idx="1"/>
          </p:cNvCxnSpPr>
          <p:nvPr/>
        </p:nvCxnSpPr>
        <p:spPr>
          <a:xfrm>
            <a:off x="3376773" y="3719208"/>
            <a:ext cx="1339243" cy="2156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5" name="Obrázek 14" descr="http://www.ssss.cz/files/kpucebnice/images/pv/_I/099f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00" y="5373216"/>
            <a:ext cx="1171574" cy="10058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Přímá spojnice se šipkou 15"/>
          <p:cNvCxnSpPr>
            <a:endCxn id="9" idx="1"/>
          </p:cNvCxnSpPr>
          <p:nvPr/>
        </p:nvCxnSpPr>
        <p:spPr>
          <a:xfrm flipV="1">
            <a:off x="3408275" y="2565994"/>
            <a:ext cx="1307741" cy="2142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3387770" y="4772520"/>
            <a:ext cx="1307741" cy="12874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Šipka doprava 17">
            <a:hlinkClick r:id="rId6" action="ppaction://hlinksldjump"/>
          </p:cNvPr>
          <p:cNvSpPr/>
          <p:nvPr/>
        </p:nvSpPr>
        <p:spPr>
          <a:xfrm>
            <a:off x="7863795" y="6453336"/>
            <a:ext cx="102868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úloha 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0036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5: </a:t>
            </a:r>
            <a:r>
              <a:rPr lang="cs-CZ" sz="2000" dirty="0">
                <a:latin typeface="Franklin Gothic Medium Cond" pitchFamily="34" charset="0"/>
              </a:rPr>
              <a:t>Podtržené výrazy ve větách zakroužkuj ve vzorci. 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676" y="2348880"/>
            <a:ext cx="6497806" cy="101788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délník 7"/>
          <p:cNvSpPr/>
          <p:nvPr/>
        </p:nvSpPr>
        <p:spPr>
          <a:xfrm>
            <a:off x="997230" y="4137127"/>
            <a:ext cx="71117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>
                <a:latin typeface="Franklin Gothic Medium Cond" pitchFamily="34" charset="0"/>
              </a:rPr>
              <a:t>Bílkoviny vznikají v organismech z aminokyselin. Ke spojování molekul dochází tak, že </a:t>
            </a:r>
            <a:r>
              <a:rPr lang="cs-CZ" u="sng" dirty="0">
                <a:latin typeface="Franklin Gothic Medium Cond" pitchFamily="34" charset="0"/>
              </a:rPr>
              <a:t>karboxylová skupina</a:t>
            </a:r>
            <a:r>
              <a:rPr lang="cs-CZ" dirty="0">
                <a:latin typeface="Franklin Gothic Medium Cond" pitchFamily="34" charset="0"/>
              </a:rPr>
              <a:t> jedné molekuly reaguje s </a:t>
            </a:r>
            <a:r>
              <a:rPr lang="cs-CZ" u="sng" dirty="0">
                <a:latin typeface="Franklin Gothic Medium Cond" pitchFamily="34" charset="0"/>
              </a:rPr>
              <a:t>aminoskupinou</a:t>
            </a:r>
            <a:r>
              <a:rPr lang="cs-CZ" dirty="0">
                <a:latin typeface="Franklin Gothic Medium Cond" pitchFamily="34" charset="0"/>
              </a:rPr>
              <a:t> druhé molekuly a odštěpuje se </a:t>
            </a:r>
            <a:r>
              <a:rPr lang="cs-CZ" u="sng" dirty="0">
                <a:latin typeface="Franklin Gothic Medium Cond" pitchFamily="34" charset="0"/>
              </a:rPr>
              <a:t>voda</a:t>
            </a:r>
            <a:r>
              <a:rPr lang="cs-CZ" dirty="0">
                <a:latin typeface="Franklin Gothic Medium Cond" pitchFamily="34" charset="0"/>
              </a:rPr>
              <a:t>. </a:t>
            </a:r>
            <a:r>
              <a:rPr lang="cs-CZ" dirty="0" smtClean="0">
                <a:latin typeface="Franklin Gothic Medium Cond" pitchFamily="34" charset="0"/>
              </a:rPr>
              <a:t>Jednotlivé </a:t>
            </a:r>
            <a:r>
              <a:rPr lang="cs-CZ" dirty="0">
                <a:latin typeface="Franklin Gothic Medium Cond" pitchFamily="34" charset="0"/>
              </a:rPr>
              <a:t>aminokyseliny jsou v </a:t>
            </a:r>
            <a:r>
              <a:rPr lang="cs-CZ" dirty="0" smtClean="0">
                <a:latin typeface="Franklin Gothic Medium Cond" pitchFamily="34" charset="0"/>
              </a:rPr>
              <a:t>bílkovinách navzájem </a:t>
            </a:r>
            <a:r>
              <a:rPr lang="cs-CZ" dirty="0">
                <a:latin typeface="Franklin Gothic Medium Cond" pitchFamily="34" charset="0"/>
              </a:rPr>
              <a:t>spojeny </a:t>
            </a:r>
            <a:r>
              <a:rPr lang="cs-CZ" u="sng" dirty="0">
                <a:latin typeface="Franklin Gothic Medium Cond" pitchFamily="34" charset="0"/>
              </a:rPr>
              <a:t>peptidickou vazbou</a:t>
            </a:r>
            <a:r>
              <a:rPr lang="cs-CZ" dirty="0">
                <a:latin typeface="Franklin Gothic Medium Cond" pitchFamily="34" charset="0"/>
              </a:rPr>
              <a:t>. </a:t>
            </a:r>
          </a:p>
        </p:txBody>
      </p:sp>
      <p:sp>
        <p:nvSpPr>
          <p:cNvPr id="9" name="Šipka doprava 8">
            <a:hlinkClick r:id="rId3" action="ppaction://hlinksldjump"/>
          </p:cNvPr>
          <p:cNvSpPr/>
          <p:nvPr/>
        </p:nvSpPr>
        <p:spPr>
          <a:xfrm>
            <a:off x="7863795" y="6453336"/>
            <a:ext cx="102868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úloha 6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9025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6: Nyní se sám pokus definovat, co je to peptidická vazba. Peptidickou vazbu označ ve vzorci. </a:t>
            </a:r>
            <a:r>
              <a:rPr lang="cs-CZ" sz="2000" dirty="0">
                <a:latin typeface="Franklin Gothic Medium Cond" pitchFamily="34" charset="0"/>
              </a:rPr>
              <a:t/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Šipka doprava 8">
            <a:hlinkClick r:id="rId2" action="ppaction://hlinksldjump"/>
          </p:cNvPr>
          <p:cNvSpPr/>
          <p:nvPr/>
        </p:nvSpPr>
        <p:spPr>
          <a:xfrm>
            <a:off x="7863795" y="6453336"/>
            <a:ext cx="102868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úloha 7</a:t>
            </a:r>
            <a:endParaRPr 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4365104"/>
            <a:ext cx="6892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676" y="2348880"/>
            <a:ext cx="6497806" cy="1017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114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7: </a:t>
            </a:r>
            <a:r>
              <a:rPr lang="cs-CZ" sz="2000" dirty="0">
                <a:latin typeface="Franklin Gothic Medium Cond" pitchFamily="34" charset="0"/>
              </a:rPr>
              <a:t>V grafu je znázorněno chemické složení průměrného člověka, tedy i </a:t>
            </a:r>
            <a:r>
              <a:rPr lang="cs-CZ" sz="2000" dirty="0" smtClean="0">
                <a:latin typeface="Franklin Gothic Medium Cond" pitchFamily="34" charset="0"/>
              </a:rPr>
              <a:t>tebe</a:t>
            </a:r>
            <a:r>
              <a:rPr lang="cs-CZ" sz="2000" dirty="0">
                <a:latin typeface="Franklin Gothic Medium Cond" pitchFamily="34" charset="0"/>
              </a:rPr>
              <a:t>. Dokážeš doplnit slova místo otazníků? </a:t>
            </a:r>
            <a:br>
              <a:rPr lang="cs-CZ" sz="2000" dirty="0">
                <a:latin typeface="Franklin Gothic Medium Cond" pitchFamily="34" charset="0"/>
              </a:rPr>
            </a:b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97" y="2604785"/>
            <a:ext cx="4032448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6012160" y="2203802"/>
            <a:ext cx="2683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Franklin Gothic Medium Cond" pitchFamily="34" charset="0"/>
              </a:rPr>
              <a:t>Podle grafu zkus vypočítat, kolik kilogramů Tvé hmotnosti tvoří </a:t>
            </a:r>
            <a:r>
              <a:rPr lang="cs-CZ" dirty="0" smtClean="0">
                <a:latin typeface="Franklin Gothic Medium Cond" pitchFamily="34" charset="0"/>
              </a:rPr>
              <a:t>bílkoviny, kolik tuky a cukry.</a:t>
            </a:r>
          </a:p>
          <a:p>
            <a:r>
              <a:rPr lang="cs-CZ" dirty="0" smtClean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8" name="Šipka doprava 7">
            <a:hlinkClick r:id="rId3" action="ppaction://hlinksldjump"/>
          </p:cNvPr>
          <p:cNvSpPr/>
          <p:nvPr/>
        </p:nvSpPr>
        <p:spPr>
          <a:xfrm>
            <a:off x="7884368" y="6453336"/>
            <a:ext cx="102868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úloha 8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8243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066800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8: </a:t>
            </a:r>
            <a:r>
              <a:rPr lang="cs-CZ" sz="2000" dirty="0">
                <a:latin typeface="Franklin Gothic Medium Cond" pitchFamily="34" charset="0"/>
              </a:rPr>
              <a:t>Vegetariánství je způsob stravování, kdy osoba vyřadí ze svého jídelníčku živočišné produkty, hlavně tedy maso, mléčné výrobky, vejce atd., tzn. důležité zdroje bílkovin</a:t>
            </a:r>
            <a:r>
              <a:rPr lang="cs-CZ" sz="2000" dirty="0" smtClean="0">
                <a:latin typeface="Franklin Gothic Medium Cond" pitchFamily="34" charset="0"/>
              </a:rPr>
              <a:t>. Rozdělte </a:t>
            </a:r>
            <a:r>
              <a:rPr lang="cs-CZ" sz="2000" dirty="0">
                <a:latin typeface="Franklin Gothic Medium Cond" pitchFamily="34" charset="0"/>
              </a:rPr>
              <a:t>se do dvojic a vylosujte si, kdo z vás bude zaujímat jaké stanovisko. Stanovisko vzájemně prodiskutujte. Na závěr dvě vybrané dvojice budou prezentovat </a:t>
            </a:r>
            <a:r>
              <a:rPr lang="cs-CZ" sz="2000" dirty="0" smtClean="0">
                <a:latin typeface="Franklin Gothic Medium Cond" pitchFamily="34" charset="0"/>
              </a:rPr>
              <a:t>svá stanoviska před </a:t>
            </a:r>
            <a:r>
              <a:rPr lang="cs-CZ" sz="2000" dirty="0">
                <a:latin typeface="Franklin Gothic Medium Cond" pitchFamily="34" charset="0"/>
              </a:rPr>
              <a:t>ostatními. </a:t>
            </a:r>
            <a:br>
              <a:rPr lang="cs-CZ" sz="2000" dirty="0">
                <a:latin typeface="Franklin Gothic Medium Cond" pitchFamily="34" charset="0"/>
              </a:rPr>
            </a:br>
            <a:r>
              <a:rPr lang="cs-CZ" sz="2000" dirty="0" smtClean="0">
                <a:latin typeface="Franklin Gothic Medium Cond" pitchFamily="34" charset="0"/>
              </a:rPr>
              <a:t> 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1026" name="Picture 2" descr="http://www.acessojovem.com.br/images/tribo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" y="4509120"/>
            <a:ext cx="2103472" cy="234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álný popisek 3"/>
          <p:cNvSpPr/>
          <p:nvPr/>
        </p:nvSpPr>
        <p:spPr>
          <a:xfrm>
            <a:off x="2316379" y="4689379"/>
            <a:ext cx="4536504" cy="1988359"/>
          </a:xfrm>
          <a:prstGeom prst="wedgeEllipseCallout">
            <a:avLst>
              <a:gd name="adj1" fmla="val -67729"/>
              <a:gd name="adj2" fmla="val 866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Rostlinné a živočišné bílkoviny mají naprosto stejné složení, proto můžeme živočišné bílkoviny bez obav vyřadit ze svého jídelníčku a předejít tak zabíjení zvířat.</a:t>
            </a:r>
          </a:p>
        </p:txBody>
      </p:sp>
      <p:pic>
        <p:nvPicPr>
          <p:cNvPr id="1028" name="Picture 4" descr="http://www.medispo.net/om/doktor-lekar/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629" y="3034776"/>
            <a:ext cx="1712695" cy="294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ný popisek 4"/>
          <p:cNvSpPr/>
          <p:nvPr/>
        </p:nvSpPr>
        <p:spPr>
          <a:xfrm>
            <a:off x="1187624" y="2705398"/>
            <a:ext cx="6091914" cy="1728191"/>
          </a:xfrm>
          <a:prstGeom prst="wedgeEllipseCallout">
            <a:avLst>
              <a:gd name="adj1" fmla="val 58950"/>
              <a:gd name="adj2" fmla="val 104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Slabinou vegetariánství je nedostatek některých vitamínů, minerálů a dalších látek, které jsou obsaženy právě v mase. Dlouhodobé vegetariánství proto nutně vede ke zdravotním problémům.</a:t>
            </a:r>
          </a:p>
          <a:p>
            <a:pPr algn="ctr"/>
            <a:endParaRPr lang="cs-CZ" dirty="0"/>
          </a:p>
        </p:txBody>
      </p:sp>
      <p:sp>
        <p:nvSpPr>
          <p:cNvPr id="8" name="Šipka doprava 7">
            <a:hlinkClick r:id="rId4" action="ppaction://hlinksldjump"/>
          </p:cNvPr>
          <p:cNvSpPr/>
          <p:nvPr/>
        </p:nvSpPr>
        <p:spPr>
          <a:xfrm>
            <a:off x="7884368" y="6453336"/>
            <a:ext cx="102868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úloha 9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6895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Franklin Gothic Medium Cond" pitchFamily="34" charset="0"/>
              </a:rPr>
              <a:t>Úloha 9: Rozdělte se do čtveřic a za domácí úkol zpracujte poster na </a:t>
            </a:r>
            <a:r>
              <a:rPr lang="cs-CZ" sz="2000" dirty="0" smtClean="0">
                <a:latin typeface="Franklin Gothic Medium Cond" pitchFamily="34" charset="0"/>
              </a:rPr>
              <a:t>téma: </a:t>
            </a:r>
            <a:br>
              <a:rPr lang="cs-CZ" sz="2000" dirty="0" smtClean="0">
                <a:latin typeface="Franklin Gothic Medium Cond" pitchFamily="34" charset="0"/>
              </a:rPr>
            </a:br>
            <a:r>
              <a:rPr lang="cs-CZ" sz="2000" dirty="0" smtClean="0">
                <a:latin typeface="Franklin Gothic Medium Cond" pitchFamily="34" charset="0"/>
              </a:rPr>
              <a:t>Hlad </a:t>
            </a:r>
            <a:r>
              <a:rPr lang="cs-CZ" sz="2000" dirty="0" smtClean="0">
                <a:latin typeface="Franklin Gothic Medium Cond" pitchFamily="34" charset="0"/>
              </a:rPr>
              <a:t>ve světě. Ve vašem výstupu musí být zahrnuty následující položky.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5194920" cy="4491944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cs-CZ" sz="1400" dirty="0" smtClean="0">
                <a:latin typeface="Franklin Gothic Medium Cond" pitchFamily="34" charset="0"/>
              </a:rPr>
              <a:t>pokuste se objasnit následující graf a vysvětlit tzv. „otevírající se nůžky hladu“</a:t>
            </a:r>
          </a:p>
          <a:p>
            <a:pPr marL="624078" indent="-514350">
              <a:buFont typeface="+mj-lt"/>
              <a:buAutoNum type="arabicPeriod"/>
            </a:pPr>
            <a:endParaRPr lang="cs-CZ" sz="1400" dirty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sz="1400" dirty="0" smtClean="0">
                <a:latin typeface="Franklin Gothic Medium Cond" pitchFamily="34" charset="0"/>
              </a:rPr>
              <a:t>denní příjem: </a:t>
            </a:r>
          </a:p>
          <a:p>
            <a:pPr marL="573786" lvl="1" indent="-171450"/>
            <a:r>
              <a:rPr lang="cs-CZ" sz="1200" dirty="0" smtClean="0">
                <a:latin typeface="Franklin Gothic Medium Cond" pitchFamily="34" charset="0"/>
              </a:rPr>
              <a:t>           USA 3 699 kalorií/denně, </a:t>
            </a:r>
          </a:p>
          <a:p>
            <a:pPr marL="573786" lvl="1" indent="-171450"/>
            <a:r>
              <a:rPr lang="cs-CZ" sz="1200" dirty="0" smtClean="0">
                <a:latin typeface="Franklin Gothic Medium Cond" pitchFamily="34" charset="0"/>
              </a:rPr>
              <a:t>           Somálsko 1 555 kalorií/denně</a:t>
            </a:r>
          </a:p>
          <a:p>
            <a:pPr marL="624078" indent="-514350">
              <a:buFont typeface="+mj-lt"/>
              <a:buAutoNum type="arabicPeriod"/>
            </a:pPr>
            <a:endParaRPr lang="cs-CZ" sz="1400" b="1" dirty="0" smtClean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sz="1400" dirty="0" smtClean="0">
                <a:latin typeface="Franklin Gothic Medium Cond" pitchFamily="34" charset="0"/>
              </a:rPr>
              <a:t>stupně podvýživy: </a:t>
            </a:r>
          </a:p>
          <a:p>
            <a:pPr marL="916686" lvl="1" indent="-514350"/>
            <a:r>
              <a:rPr lang="cs-CZ" sz="1200" dirty="0" smtClean="0">
                <a:latin typeface="Franklin Gothic Medium Cond" pitchFamily="34" charset="0"/>
              </a:rPr>
              <a:t>stav akutního hladu</a:t>
            </a:r>
          </a:p>
          <a:p>
            <a:pPr marL="916686" lvl="1" indent="-514350"/>
            <a:r>
              <a:rPr lang="cs-CZ" sz="1200" dirty="0" smtClean="0">
                <a:latin typeface="Franklin Gothic Medium Cond" pitchFamily="34" charset="0"/>
              </a:rPr>
              <a:t>biologické minimum</a:t>
            </a:r>
          </a:p>
          <a:p>
            <a:pPr marL="916686" lvl="1" indent="-514350"/>
            <a:r>
              <a:rPr lang="cs-CZ" sz="1200" dirty="0" smtClean="0">
                <a:latin typeface="Franklin Gothic Medium Cond" pitchFamily="34" charset="0"/>
              </a:rPr>
              <a:t>stádium chronické podvýživy</a:t>
            </a:r>
          </a:p>
          <a:p>
            <a:pPr marL="916686" lvl="1" indent="-514350"/>
            <a:r>
              <a:rPr lang="cs-CZ" sz="1200" dirty="0" smtClean="0">
                <a:latin typeface="Franklin Gothic Medium Cond" pitchFamily="34" charset="0"/>
              </a:rPr>
              <a:t>bílkovinný hlad (Proč mají hladovějící děti v Africe velká bříška?)</a:t>
            </a:r>
          </a:p>
          <a:p>
            <a:pPr marL="916686" lvl="1" indent="-514350"/>
            <a:endParaRPr lang="cs-CZ" sz="1400" dirty="0" smtClean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sz="1400" dirty="0" smtClean="0">
                <a:latin typeface="Franklin Gothic Medium Cond" pitchFamily="34" charset="0"/>
              </a:rPr>
              <a:t>FAO – Světový program výživy</a:t>
            </a:r>
          </a:p>
          <a:p>
            <a:pPr marL="624078" indent="-514350">
              <a:buFont typeface="+mj-lt"/>
              <a:buAutoNum type="arabicPeriod"/>
            </a:pPr>
            <a:endParaRPr lang="cs-CZ" sz="1400" dirty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sz="1400" dirty="0" smtClean="0">
                <a:latin typeface="Franklin Gothic Medium Cond" pitchFamily="34" charset="0"/>
              </a:rPr>
              <a:t>přísloví: </a:t>
            </a:r>
            <a:r>
              <a:rPr lang="cs-CZ" sz="1400" dirty="0">
                <a:latin typeface="Franklin Gothic Medium Cond" pitchFamily="34" charset="0"/>
              </a:rPr>
              <a:t>"Dej někomu rybu a nasytíš ho na den. Nauč ho rybařit a nasytíš ho na celý život."</a:t>
            </a:r>
            <a:endParaRPr lang="cs-CZ" sz="1400" dirty="0" smtClean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cs-CZ" sz="1400" dirty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sz="1400" dirty="0" smtClean="0">
                <a:latin typeface="Franklin Gothic Medium Cond" pitchFamily="34" charset="0"/>
              </a:rPr>
              <a:t>mapa hladu</a:t>
            </a:r>
          </a:p>
          <a:p>
            <a:pPr marL="624078" indent="-514350">
              <a:buFont typeface="+mj-lt"/>
              <a:buAutoNum type="arabicPeriod"/>
            </a:pPr>
            <a:endParaRPr lang="cs-CZ" sz="1400" dirty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cs-CZ" sz="1400" dirty="0" smtClean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cs-CZ" sz="1400" dirty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cs-CZ" sz="1400" dirty="0" smtClean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cs-CZ" sz="1800" dirty="0" smtClean="0">
              <a:latin typeface="Franklin Gothic Medium Cond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cs-CZ" sz="1800" dirty="0" smtClean="0">
              <a:latin typeface="Franklin Gothic Medium Cond" pitchFamily="34" charset="0"/>
            </a:endParaRPr>
          </a:p>
        </p:txBody>
      </p:sp>
      <p:pic>
        <p:nvPicPr>
          <p:cNvPr id="1026" name="Picture 2" descr="http://www.someworthwhilequotes.com/images/graphics/hun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2192831"/>
            <a:ext cx="2935825" cy="437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636912"/>
            <a:ext cx="1825377" cy="1555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://mapasveta.info/svet/images/svet_slepa_mapa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325" y="6024494"/>
            <a:ext cx="1517203" cy="75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lačítko akce: Vlastní 7">
            <a:hlinkClick r:id="" action="ppaction://hlinkshowjump?jump=endshow" highlightClick="1"/>
          </p:cNvPr>
          <p:cNvSpPr/>
          <p:nvPr/>
        </p:nvSpPr>
        <p:spPr>
          <a:xfrm>
            <a:off x="8005168" y="6570589"/>
            <a:ext cx="726792" cy="1080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KONEC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71405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358</TotalTime>
  <Words>2543</Words>
  <Application>Microsoft Office PowerPoint</Application>
  <PresentationFormat>Předvádění na obrazovce (4:3)</PresentationFormat>
  <Paragraphs>1002</Paragraphs>
  <Slides>95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95</vt:i4>
      </vt:variant>
    </vt:vector>
  </HeadingPairs>
  <TitlesOfParts>
    <vt:vector size="96" baseType="lpstr">
      <vt:lpstr>Urbanistický</vt:lpstr>
      <vt:lpstr>BÍLKOVINY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1: Vyber správnou možnost: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2: Doplň slova do vět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3: Bílkoviny jsou nepostradatelnou složkou potravy. Dokážeš určit, z čeho jsou uvedené potraviny převážně složeny? U každé potraviny urči, zda-li se skládá převážně z tuků, cukrů či bílkovin.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4: Proteiny se mohou vyskytovat v různých formách. Zde jsou některé z nich. Vytvoř smysluplné dvojice. </vt:lpstr>
      <vt:lpstr>Úloha 5: Podtržené výrazy ve větách zakroužkuj ve vzorci.  </vt:lpstr>
      <vt:lpstr>Úloha 6: Nyní se sám pokus definovat, co je to peptidická vazba. Peptidickou vazbu označ ve vzorci.  </vt:lpstr>
      <vt:lpstr>Úloha 7: V grafu je znázorněno chemické složení průměrného člověka, tedy i tebe. Dokážeš doplnit slova místo otazníků?  </vt:lpstr>
      <vt:lpstr>Úloha 8: Vegetariánství je způsob stravování, kdy osoba vyřadí ze svého jídelníčku živočišné produkty, hlavně tedy maso, mléčné výrobky, vejce atd., tzn. důležité zdroje bílkovin. Rozdělte se do dvojic a vylosujte si, kdo z vás bude zaujímat jaké stanovisko. Stanovisko vzájemně prodiskutujte. Na závěr dvě vybrané dvojice budou prezentovat svá stanoviska před ostatními.   </vt:lpstr>
      <vt:lpstr>Úloha 9: Rozdělte se do čtveřic a za domácí úkol zpracujte poster na téma:  Hlad ve světě. Ve vašem výstupu musí být zahrnuty následující položky.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BÍLKOVINY</dc:title>
  <dc:creator>Pavča</dc:creator>
  <cp:lastModifiedBy>Pavča</cp:lastModifiedBy>
  <cp:revision>41</cp:revision>
  <dcterms:created xsi:type="dcterms:W3CDTF">2011-11-29T20:50:33Z</dcterms:created>
  <dcterms:modified xsi:type="dcterms:W3CDTF">2011-12-06T19:32:24Z</dcterms:modified>
</cp:coreProperties>
</file>