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7" r:id="rId6"/>
    <p:sldId id="261" r:id="rId7"/>
    <p:sldId id="268" r:id="rId8"/>
    <p:sldId id="262" r:id="rId9"/>
    <p:sldId id="269" r:id="rId10"/>
    <p:sldId id="263" r:id="rId11"/>
    <p:sldId id="270" r:id="rId12"/>
    <p:sldId id="264" r:id="rId13"/>
    <p:sldId id="271" r:id="rId14"/>
    <p:sldId id="265" r:id="rId15"/>
    <p:sldId id="272" r:id="rId16"/>
    <p:sldId id="266" r:id="rId17"/>
    <p:sldId id="273" r:id="rId18"/>
    <p:sldId id="274" r:id="rId19"/>
    <p:sldId id="275" r:id="rId20"/>
    <p:sldId id="286" r:id="rId21"/>
    <p:sldId id="276" r:id="rId22"/>
    <p:sldId id="285" r:id="rId23"/>
    <p:sldId id="277" r:id="rId24"/>
    <p:sldId id="284" r:id="rId25"/>
    <p:sldId id="278" r:id="rId26"/>
    <p:sldId id="283" r:id="rId27"/>
    <p:sldId id="279" r:id="rId28"/>
    <p:sldId id="282" r:id="rId29"/>
    <p:sldId id="280" r:id="rId30"/>
    <p:sldId id="281" r:id="rId31"/>
    <p:sldId id="287" r:id="rId32"/>
    <p:sldId id="288" r:id="rId33"/>
    <p:sldId id="297" r:id="rId34"/>
    <p:sldId id="289" r:id="rId35"/>
    <p:sldId id="296" r:id="rId36"/>
    <p:sldId id="290" r:id="rId37"/>
    <p:sldId id="295" r:id="rId38"/>
    <p:sldId id="291" r:id="rId39"/>
    <p:sldId id="294" r:id="rId40"/>
    <p:sldId id="292" r:id="rId41"/>
    <p:sldId id="293" r:id="rId42"/>
    <p:sldId id="298" r:id="rId43"/>
    <p:sldId id="299" r:id="rId44"/>
    <p:sldId id="306" r:id="rId45"/>
    <p:sldId id="300" r:id="rId46"/>
    <p:sldId id="305" r:id="rId47"/>
    <p:sldId id="301" r:id="rId48"/>
    <p:sldId id="304" r:id="rId49"/>
    <p:sldId id="302" r:id="rId50"/>
    <p:sldId id="303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72" r:id="rId61"/>
    <p:sldId id="318" r:id="rId62"/>
    <p:sldId id="374" r:id="rId63"/>
    <p:sldId id="390" r:id="rId64"/>
    <p:sldId id="375" r:id="rId65"/>
    <p:sldId id="387" r:id="rId66"/>
    <p:sldId id="391" r:id="rId67"/>
    <p:sldId id="376" r:id="rId68"/>
    <p:sldId id="389" r:id="rId69"/>
    <p:sldId id="392" r:id="rId70"/>
    <p:sldId id="377" r:id="rId71"/>
    <p:sldId id="378" r:id="rId72"/>
    <p:sldId id="393" r:id="rId73"/>
    <p:sldId id="373" r:id="rId74"/>
    <p:sldId id="331" r:id="rId75"/>
    <p:sldId id="332" r:id="rId76"/>
    <p:sldId id="334" r:id="rId77"/>
    <p:sldId id="335" r:id="rId78"/>
    <p:sldId id="336" r:id="rId79"/>
    <p:sldId id="341" r:id="rId80"/>
    <p:sldId id="337" r:id="rId81"/>
    <p:sldId id="342" r:id="rId82"/>
    <p:sldId id="338" r:id="rId83"/>
    <p:sldId id="343" r:id="rId84"/>
    <p:sldId id="339" r:id="rId85"/>
    <p:sldId id="344" r:id="rId86"/>
    <p:sldId id="340" r:id="rId87"/>
    <p:sldId id="345" r:id="rId88"/>
    <p:sldId id="346" r:id="rId89"/>
    <p:sldId id="347" r:id="rId90"/>
    <p:sldId id="351" r:id="rId91"/>
    <p:sldId id="348" r:id="rId92"/>
    <p:sldId id="352" r:id="rId93"/>
    <p:sldId id="349" r:id="rId94"/>
    <p:sldId id="353" r:id="rId95"/>
    <p:sldId id="350" r:id="rId96"/>
    <p:sldId id="354" r:id="rId97"/>
    <p:sldId id="355" r:id="rId98"/>
    <p:sldId id="356" r:id="rId99"/>
    <p:sldId id="360" r:id="rId100"/>
    <p:sldId id="357" r:id="rId101"/>
    <p:sldId id="361" r:id="rId102"/>
    <p:sldId id="358" r:id="rId103"/>
    <p:sldId id="362" r:id="rId104"/>
    <p:sldId id="363" r:id="rId105"/>
    <p:sldId id="364" r:id="rId106"/>
    <p:sldId id="366" r:id="rId107"/>
    <p:sldId id="365" r:id="rId108"/>
    <p:sldId id="367" r:id="rId109"/>
    <p:sldId id="368" r:id="rId110"/>
    <p:sldId id="369" r:id="rId111"/>
    <p:sldId id="370" r:id="rId112"/>
    <p:sldId id="371" r:id="rId1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A6C1"/>
    <a:srgbClr val="DE224A"/>
    <a:srgbClr val="00CC00"/>
    <a:srgbClr val="DC7352"/>
    <a:srgbClr val="FFFF69"/>
    <a:srgbClr val="FAA0F6"/>
    <a:srgbClr val="FFF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ableStyles" Target="tableStyle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F8579B1-EC63-49BB-927E-7816D83D6EE2}" type="datetimeFigureOut">
              <a:rPr lang="cs-CZ" smtClean="0"/>
              <a:t>6.12.2011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A7BF48-9C61-42F9-A8E4-922DB3EEADB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0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slide" Target="slide97.xml"/><Relationship Id="rId7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2.xml"/><Relationship Id="rId5" Type="http://schemas.openxmlformats.org/officeDocument/2006/relationships/slide" Target="slide100.xml"/><Relationship Id="rId4" Type="http://schemas.openxmlformats.org/officeDocument/2006/relationships/slide" Target="slide98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0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slide" Target="slide97.xml"/><Relationship Id="rId7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2.xml"/><Relationship Id="rId5" Type="http://schemas.openxmlformats.org/officeDocument/2006/relationships/slide" Target="slide100.xml"/><Relationship Id="rId4" Type="http://schemas.openxmlformats.org/officeDocument/2006/relationships/slide" Target="slide98.xml"/></Relationships>
</file>

<file path=ppt/slides/_rels/slide10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slide" Target="slide110.xml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slide" Target="slide109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0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slide" Target="slide105.xml"/><Relationship Id="rId7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slide" Target="slide107.xml"/><Relationship Id="rId4" Type="http://schemas.openxmlformats.org/officeDocument/2006/relationships/slide" Target="slide104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0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slide" Target="slide105.xml"/><Relationship Id="rId7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slide" Target="slide107.xml"/><Relationship Id="rId4" Type="http://schemas.openxmlformats.org/officeDocument/2006/relationships/slide" Target="slide104.xml"/></Relationships>
</file>

<file path=ppt/slides/_rels/slide10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slide" Target="slide112.xml"/><Relationship Id="rId7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1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slide" Target="slide110.xml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slide" Target="slide109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7" Type="http://schemas.openxmlformats.org/officeDocument/2006/relationships/slide" Target="slide40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slide" Target="slide34.xml"/><Relationship Id="rId4" Type="http://schemas.openxmlformats.org/officeDocument/2006/relationships/slide" Target="slide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1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23.xml"/><Relationship Id="rId7" Type="http://schemas.openxmlformats.org/officeDocument/2006/relationships/slide" Target="slide29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21.xml"/><Relationship Id="rId4" Type="http://schemas.openxmlformats.org/officeDocument/2006/relationships/slide" Target="slide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23.xml"/><Relationship Id="rId7" Type="http://schemas.openxmlformats.org/officeDocument/2006/relationships/slide" Target="slide29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21.xml"/><Relationship Id="rId4" Type="http://schemas.openxmlformats.org/officeDocument/2006/relationships/slide" Target="slide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23.xml"/><Relationship Id="rId7" Type="http://schemas.openxmlformats.org/officeDocument/2006/relationships/slide" Target="slide29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21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23.xml"/><Relationship Id="rId7" Type="http://schemas.openxmlformats.org/officeDocument/2006/relationships/slide" Target="slide29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21.xml"/><Relationship Id="rId4" Type="http://schemas.openxmlformats.org/officeDocument/2006/relationships/slide" Target="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23.xml"/><Relationship Id="rId7" Type="http://schemas.openxmlformats.org/officeDocument/2006/relationships/slide" Target="slide29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21.xml"/><Relationship Id="rId4" Type="http://schemas.openxmlformats.org/officeDocument/2006/relationships/slide" Target="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23.xml"/><Relationship Id="rId7" Type="http://schemas.openxmlformats.org/officeDocument/2006/relationships/slide" Target="slide29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21.xml"/><Relationship Id="rId4" Type="http://schemas.openxmlformats.org/officeDocument/2006/relationships/slide" Target="slide25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23.xml"/><Relationship Id="rId7" Type="http://schemas.openxmlformats.org/officeDocument/2006/relationships/slide" Target="slide29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21.xml"/><Relationship Id="rId4" Type="http://schemas.openxmlformats.org/officeDocument/2006/relationships/slide" Target="slide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2.xml"/><Relationship Id="rId5" Type="http://schemas.openxmlformats.org/officeDocument/2006/relationships/slide" Target="slide49.xml"/><Relationship Id="rId4" Type="http://schemas.openxmlformats.org/officeDocument/2006/relationships/slide" Target="slide4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7" Type="http://schemas.openxmlformats.org/officeDocument/2006/relationships/slide" Target="slide40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slide" Target="slide34.xml"/><Relationship Id="rId4" Type="http://schemas.openxmlformats.org/officeDocument/2006/relationships/slide" Target="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7" Type="http://schemas.openxmlformats.org/officeDocument/2006/relationships/slide" Target="slide40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slide" Target="slide34.xml"/><Relationship Id="rId4" Type="http://schemas.openxmlformats.org/officeDocument/2006/relationships/slide" Target="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7" Type="http://schemas.openxmlformats.org/officeDocument/2006/relationships/slide" Target="slide40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slide" Target="slide34.xml"/><Relationship Id="rId4" Type="http://schemas.openxmlformats.org/officeDocument/2006/relationships/slide" Target="slide3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7" Type="http://schemas.openxmlformats.org/officeDocument/2006/relationships/slide" Target="slide40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slide" Target="slide34.xml"/><Relationship Id="rId4" Type="http://schemas.openxmlformats.org/officeDocument/2006/relationships/slide" Target="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7" Type="http://schemas.openxmlformats.org/officeDocument/2006/relationships/slide" Target="slide40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slide" Target="slide34.xml"/><Relationship Id="rId4" Type="http://schemas.openxmlformats.org/officeDocument/2006/relationships/slide" Target="slide3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2.xml"/><Relationship Id="rId5" Type="http://schemas.openxmlformats.org/officeDocument/2006/relationships/slide" Target="slide49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2.xml"/><Relationship Id="rId5" Type="http://schemas.openxmlformats.org/officeDocument/2006/relationships/slide" Target="slide49.xml"/><Relationship Id="rId4" Type="http://schemas.openxmlformats.org/officeDocument/2006/relationships/slide" Target="slide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2.xml"/><Relationship Id="rId5" Type="http://schemas.openxmlformats.org/officeDocument/2006/relationships/slide" Target="slide49.xml"/><Relationship Id="rId4" Type="http://schemas.openxmlformats.org/officeDocument/2006/relationships/slide" Target="slide4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1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2.xml"/><Relationship Id="rId5" Type="http://schemas.openxmlformats.org/officeDocument/2006/relationships/slide" Target="slide49.xml"/><Relationship Id="rId4" Type="http://schemas.openxmlformats.org/officeDocument/2006/relationships/slide" Target="slide4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slide" Target="slide7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slide" Target="slide7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slide" Target="slide7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1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slide" Target="slide7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slide" Target="slide7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slide" Target="slide7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7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7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6.xm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78.xml"/><Relationship Id="rId7" Type="http://schemas.openxmlformats.org/officeDocument/2006/relationships/slide" Target="slide86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4.xml"/><Relationship Id="rId5" Type="http://schemas.openxmlformats.org/officeDocument/2006/relationships/slide" Target="slide82.xml"/><Relationship Id="rId4" Type="http://schemas.openxmlformats.org/officeDocument/2006/relationships/slide" Target="slide80.xm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" Target="slide89.xml"/><Relationship Id="rId7" Type="http://schemas.openxmlformats.org/officeDocument/2006/relationships/slide" Target="slide9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8.xml"/><Relationship Id="rId5" Type="http://schemas.openxmlformats.org/officeDocument/2006/relationships/slide" Target="slide93.xml"/><Relationship Id="rId4" Type="http://schemas.openxmlformats.org/officeDocument/2006/relationships/slide" Target="slide9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78.xml"/><Relationship Id="rId7" Type="http://schemas.openxmlformats.org/officeDocument/2006/relationships/slide" Target="slide86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4.xml"/><Relationship Id="rId5" Type="http://schemas.openxmlformats.org/officeDocument/2006/relationships/slide" Target="slide82.xml"/><Relationship Id="rId4" Type="http://schemas.openxmlformats.org/officeDocument/2006/relationships/slide" Target="slide8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78.xml"/><Relationship Id="rId7" Type="http://schemas.openxmlformats.org/officeDocument/2006/relationships/slide" Target="slide86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4.xml"/><Relationship Id="rId5" Type="http://schemas.openxmlformats.org/officeDocument/2006/relationships/slide" Target="slide82.xml"/><Relationship Id="rId4" Type="http://schemas.openxmlformats.org/officeDocument/2006/relationships/slide" Target="slide80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78.xml"/><Relationship Id="rId7" Type="http://schemas.openxmlformats.org/officeDocument/2006/relationships/slide" Target="slide86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4.xml"/><Relationship Id="rId5" Type="http://schemas.openxmlformats.org/officeDocument/2006/relationships/slide" Target="slide82.xml"/><Relationship Id="rId4" Type="http://schemas.openxmlformats.org/officeDocument/2006/relationships/slide" Target="slide80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78.xml"/><Relationship Id="rId7" Type="http://schemas.openxmlformats.org/officeDocument/2006/relationships/slide" Target="slide86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4.xml"/><Relationship Id="rId5" Type="http://schemas.openxmlformats.org/officeDocument/2006/relationships/slide" Target="slide82.xml"/><Relationship Id="rId4" Type="http://schemas.openxmlformats.org/officeDocument/2006/relationships/slide" Target="slide80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78.xml"/><Relationship Id="rId7" Type="http://schemas.openxmlformats.org/officeDocument/2006/relationships/slide" Target="slide86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4.xml"/><Relationship Id="rId5" Type="http://schemas.openxmlformats.org/officeDocument/2006/relationships/slide" Target="slide82.xml"/><Relationship Id="rId4" Type="http://schemas.openxmlformats.org/officeDocument/2006/relationships/slide" Target="slide80.xml"/></Relationships>
</file>

<file path=ppt/slides/_rels/slide8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slide" Target="slide97.xml"/><Relationship Id="rId7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2.xml"/><Relationship Id="rId5" Type="http://schemas.openxmlformats.org/officeDocument/2006/relationships/slide" Target="slide100.xml"/><Relationship Id="rId4" Type="http://schemas.openxmlformats.org/officeDocument/2006/relationships/slide" Target="slide98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12.xml"/></Relationships>
</file>

<file path=ppt/slides/_rels/slide9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" Target="slide89.xml"/><Relationship Id="rId7" Type="http://schemas.openxmlformats.org/officeDocument/2006/relationships/slide" Target="slide9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8.xml"/><Relationship Id="rId5" Type="http://schemas.openxmlformats.org/officeDocument/2006/relationships/slide" Target="slide93.xml"/><Relationship Id="rId4" Type="http://schemas.openxmlformats.org/officeDocument/2006/relationships/slide" Target="slide91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" Target="slide89.xml"/><Relationship Id="rId7" Type="http://schemas.openxmlformats.org/officeDocument/2006/relationships/slide" Target="slide9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8.xml"/><Relationship Id="rId5" Type="http://schemas.openxmlformats.org/officeDocument/2006/relationships/slide" Target="slide93.xml"/><Relationship Id="rId4" Type="http://schemas.openxmlformats.org/officeDocument/2006/relationships/slide" Target="slide91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" Target="slide89.xml"/><Relationship Id="rId7" Type="http://schemas.openxmlformats.org/officeDocument/2006/relationships/slide" Target="slide9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8.xml"/><Relationship Id="rId5" Type="http://schemas.openxmlformats.org/officeDocument/2006/relationships/slide" Target="slide93.xml"/><Relationship Id="rId4" Type="http://schemas.openxmlformats.org/officeDocument/2006/relationships/slide" Target="slide91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" Target="slide89.xml"/><Relationship Id="rId7" Type="http://schemas.openxmlformats.org/officeDocument/2006/relationships/slide" Target="slide9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8.xml"/><Relationship Id="rId5" Type="http://schemas.openxmlformats.org/officeDocument/2006/relationships/slide" Target="slide93.xml"/><Relationship Id="rId4" Type="http://schemas.openxmlformats.org/officeDocument/2006/relationships/slide" Target="slide91.xml"/></Relationships>
</file>

<file path=ppt/slides/_rels/slide9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slide" Target="slide105.xml"/><Relationship Id="rId7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slide" Target="slide107.xml"/><Relationship Id="rId4" Type="http://schemas.openxmlformats.org/officeDocument/2006/relationships/slide" Target="slide104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slide" Target="slide97.xml"/><Relationship Id="rId7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2.xml"/><Relationship Id="rId5" Type="http://schemas.openxmlformats.org/officeDocument/2006/relationships/slide" Target="slide100.xml"/><Relationship Id="rId4" Type="http://schemas.openxmlformats.org/officeDocument/2006/relationships/slide" Target="slide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chemické složení organismů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Cukry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06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4633" y="5102518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>
            <a:stCxn id="16" idx="3"/>
          </p:cNvCxnSpPr>
          <p:nvPr/>
        </p:nvCxnSpPr>
        <p:spPr>
          <a:xfrm>
            <a:off x="2594497" y="3827511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Zaoblený obdélník 18"/>
          <p:cNvSpPr/>
          <p:nvPr/>
        </p:nvSpPr>
        <p:spPr>
          <a:xfrm>
            <a:off x="3563888" y="3171832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0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6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>
            <a:stCxn id="16" idx="3"/>
          </p:cNvCxnSpPr>
          <p:nvPr/>
        </p:nvCxnSpPr>
        <p:spPr>
          <a:xfrm>
            <a:off x="2594497" y="3827511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361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>
            <a:stCxn id="16" idx="3"/>
          </p:cNvCxnSpPr>
          <p:nvPr/>
        </p:nvCxnSpPr>
        <p:spPr>
          <a:xfrm>
            <a:off x="2594497" y="3827511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Zaoblený obdélník 18"/>
          <p:cNvSpPr/>
          <p:nvPr/>
        </p:nvSpPr>
        <p:spPr>
          <a:xfrm>
            <a:off x="3563800" y="4643410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0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6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>
            <a:stCxn id="16" idx="3"/>
          </p:cNvCxnSpPr>
          <p:nvPr/>
        </p:nvCxnSpPr>
        <p:spPr>
          <a:xfrm>
            <a:off x="2594497" y="3827511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361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4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/>
          <p:nvPr/>
        </p:nvCxnSpPr>
        <p:spPr>
          <a:xfrm>
            <a:off x="2594497" y="3844149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2583671" y="2006472"/>
            <a:ext cx="908209" cy="3061653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 descr="http://www.knowabouthealth.com/wp-content/uploads/2010/12/Breastfeeding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Přímá spojnice se šipkou 20"/>
          <p:cNvCxnSpPr/>
          <p:nvPr/>
        </p:nvCxnSpPr>
        <p:spPr>
          <a:xfrm flipH="1">
            <a:off x="5580112" y="2397033"/>
            <a:ext cx="766800" cy="1029719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 descr="http://www.vodnansky-forest.cz/foto/stranky/rezivo-prkna-late_2_L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87313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872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/>
          <p:nvPr/>
        </p:nvCxnSpPr>
        <p:spPr>
          <a:xfrm>
            <a:off x="2594497" y="3844149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2583671" y="2006472"/>
            <a:ext cx="908209" cy="3061653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 descr="http://www.knowabouthealth.com/wp-content/uploads/2010/12/Breastfeeding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Zaoblený obdélník 20"/>
          <p:cNvSpPr/>
          <p:nvPr/>
        </p:nvSpPr>
        <p:spPr>
          <a:xfrm>
            <a:off x="3563800" y="2456166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72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4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5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/>
          <p:nvPr/>
        </p:nvCxnSpPr>
        <p:spPr>
          <a:xfrm>
            <a:off x="2594497" y="3844149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2583671" y="2006472"/>
            <a:ext cx="908209" cy="3061653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 descr="http://www.knowabouthealth.com/wp-content/uploads/2010/12/Breastfeeding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842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/>
          <p:nvPr/>
        </p:nvCxnSpPr>
        <p:spPr>
          <a:xfrm>
            <a:off x="2594497" y="3844149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2583671" y="2006472"/>
            <a:ext cx="908209" cy="3061653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 descr="http://www.knowabouthealth.com/wp-content/uploads/2010/12/Breastfeeding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Zaoblený obdélník 20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72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4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5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/>
          <p:nvPr/>
        </p:nvCxnSpPr>
        <p:spPr>
          <a:xfrm>
            <a:off x="2594497" y="3844149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2583671" y="2006472"/>
            <a:ext cx="908209" cy="3061653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 descr="http://www.knowabouthealth.com/wp-content/uploads/2010/12/Breastfeeding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842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/>
          <p:nvPr/>
        </p:nvCxnSpPr>
        <p:spPr>
          <a:xfrm>
            <a:off x="2594497" y="3844149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2583671" y="2006472"/>
            <a:ext cx="908209" cy="3061653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 descr="http://www.knowabouthealth.com/wp-content/uploads/2010/12/Breastfeeding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Přímá spojnice se šipkou 20"/>
          <p:cNvCxnSpPr/>
          <p:nvPr/>
        </p:nvCxnSpPr>
        <p:spPr>
          <a:xfrm flipH="1">
            <a:off x="5580112" y="2397033"/>
            <a:ext cx="766800" cy="1029719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 descr="http://www.vodnansky-forest.cz/foto/stranky/rezivo-prkna-late_2_L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87313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" name="Přímá spojnice se šipkou 22"/>
          <p:cNvCxnSpPr/>
          <p:nvPr/>
        </p:nvCxnSpPr>
        <p:spPr>
          <a:xfrm flipH="1">
            <a:off x="5580112" y="3844149"/>
            <a:ext cx="766800" cy="1029719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http://t0.gstatic.com/images?q=tbn:ANd9GcSuzT-jsUCX9Ji7Z0rFLYS1u64bKIqu8z1iS1b6Tp0rkyLA7jJW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342" y="4611789"/>
            <a:ext cx="1255742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34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4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5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6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7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8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9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2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/>
          <p:nvPr/>
        </p:nvCxnSpPr>
        <p:spPr>
          <a:xfrm>
            <a:off x="2594497" y="3844149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2583671" y="2006472"/>
            <a:ext cx="908209" cy="3061653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 descr="http://www.knowabouthealth.com/wp-content/uploads/2010/12/Breastfeeding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Přímá spojnice se šipkou 20"/>
          <p:cNvCxnSpPr/>
          <p:nvPr/>
        </p:nvCxnSpPr>
        <p:spPr>
          <a:xfrm flipH="1">
            <a:off x="5580112" y="2397033"/>
            <a:ext cx="766800" cy="1029719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 descr="http://www.vodnansky-forest.cz/foto/stranky/rezivo-prkna-late_2_L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8731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Zaoblený obdélník 22"/>
          <p:cNvSpPr/>
          <p:nvPr/>
        </p:nvSpPr>
        <p:spPr>
          <a:xfrm>
            <a:off x="3563800" y="2456166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34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4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/>
          <p:nvPr/>
        </p:nvCxnSpPr>
        <p:spPr>
          <a:xfrm>
            <a:off x="2594497" y="3844149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2583671" y="2006472"/>
            <a:ext cx="908209" cy="3061653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 descr="http://www.knowabouthealth.com/wp-content/uploads/2010/12/Breastfeeding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Přímá spojnice se šipkou 20"/>
          <p:cNvCxnSpPr/>
          <p:nvPr/>
        </p:nvCxnSpPr>
        <p:spPr>
          <a:xfrm flipH="1">
            <a:off x="5580112" y="2397033"/>
            <a:ext cx="766800" cy="1029719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 descr="http://www.vodnansky-forest.cz/foto/stranky/rezivo-prkna-late_2_L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87313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504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/>
          <p:nvPr/>
        </p:nvCxnSpPr>
        <p:spPr>
          <a:xfrm>
            <a:off x="2594497" y="3844149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2583671" y="2006472"/>
            <a:ext cx="908209" cy="3061653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 descr="http://www.knowabouthealth.com/wp-content/uploads/2010/12/Breastfeeding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Přímá spojnice se šipkou 20"/>
          <p:cNvCxnSpPr/>
          <p:nvPr/>
        </p:nvCxnSpPr>
        <p:spPr>
          <a:xfrm flipH="1">
            <a:off x="5580112" y="2397033"/>
            <a:ext cx="766800" cy="1029719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 descr="http://www.vodnansky-forest.cz/foto/stranky/rezivo-prkna-late_2_L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87313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" name="Přímá spojnice se šipkou 22"/>
          <p:cNvCxnSpPr/>
          <p:nvPr/>
        </p:nvCxnSpPr>
        <p:spPr>
          <a:xfrm flipH="1">
            <a:off x="5580112" y="3844149"/>
            <a:ext cx="766800" cy="1029719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http://t0.gstatic.com/images?q=tbn:ANd9GcSuzT-jsUCX9Ji7Z0rFLYS1u64bKIqu8z1iS1b6Tp0rkyLA7jJ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342" y="4611789"/>
            <a:ext cx="1255742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Přímá spojnice se šipkou 24"/>
          <p:cNvCxnSpPr/>
          <p:nvPr/>
        </p:nvCxnSpPr>
        <p:spPr>
          <a:xfrm flipH="1" flipV="1">
            <a:off x="5580112" y="2711086"/>
            <a:ext cx="742727" cy="2442164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lačítko akce: Vlastní 6">
            <a:hlinkClick r:id="" action="ppaction://hlinkshowjump?jump=endshow" highlightClick="1"/>
          </p:cNvPr>
          <p:cNvSpPr/>
          <p:nvPr/>
        </p:nvSpPr>
        <p:spPr>
          <a:xfrm>
            <a:off x="7308304" y="6309320"/>
            <a:ext cx="1152128" cy="216024"/>
          </a:xfrm>
          <a:prstGeom prst="actionButtonBlank">
            <a:avLst/>
          </a:prstGeom>
          <a:solidFill>
            <a:srgbClr val="FCA6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KONEC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42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339752" y="5102518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4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5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6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7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8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9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2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4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5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6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7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8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9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2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6228184" y="5088663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4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5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6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7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8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9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2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20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388996" y="4509120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7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4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5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6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7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8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9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4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8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37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339752" y="4509120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7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8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37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7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8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37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395536" y="5118929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7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8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37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7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8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37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6228184" y="5088663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7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8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8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37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4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5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6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600591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87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04633" y="4515156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0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3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9752" y="4509120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0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3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221110" y="4515156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0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3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0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3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228184" y="5088663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0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5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6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7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3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1763688" y="3381075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600591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>
            <a:hlinkClick r:id="rId2" action="ppaction://hlinksldjump"/>
          </p:cNvPr>
          <p:cNvSpPr/>
          <p:nvPr/>
        </p:nvSpPr>
        <p:spPr>
          <a:xfrm>
            <a:off x="7663649" y="6310357"/>
            <a:ext cx="1203042" cy="37612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10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600591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95536" y="4509120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10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4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5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6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600591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8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600591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2339752" y="4509120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10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4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5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6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600591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8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600591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10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4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5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6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600591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8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600591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267378" y="5088663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10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4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5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6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7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8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9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2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4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5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6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268729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6600591" y="2636912"/>
            <a:ext cx="1728192" cy="2880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8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2: Na obrázku vidíš vzorec glukózy a fruktózy. Dokážeš je určit? Červenou barvou zakroužkuj ve vzorcích karbonylovou skupinu, modrou barvou zakroužkuj hydroxylovou skupinu. Jejich počet zapiš.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24460"/>
            <a:ext cx="1368160" cy="27538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53804"/>
            <a:ext cx="1549083" cy="22729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30036"/>
              </p:ext>
            </p:extLst>
          </p:nvPr>
        </p:nvGraphicFramePr>
        <p:xfrm>
          <a:off x="395537" y="5085184"/>
          <a:ext cx="8352927" cy="1076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24135"/>
                <a:gridCol w="3528392"/>
                <a:gridCol w="3600400"/>
              </a:tblGrid>
              <a:tr h="139040">
                <a:tc>
                  <a:txBody>
                    <a:bodyPr/>
                    <a:lstStyle/>
                    <a:p>
                      <a:pPr algn="ctr"/>
                      <a:endParaRPr lang="cs-CZ" sz="1600" b="0" dirty="0">
                        <a:solidFill>
                          <a:schemeClr val="tx1"/>
                        </a:solidFill>
                        <a:latin typeface="Franklin Gothic Medium Con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Franklin Gothic Medium Cond" pitchFamily="34" charset="0"/>
                        </a:rPr>
                        <a:t>počet karbonylových skupin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Franklin Gothic Medium Con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Franklin Gothic Medium Cond" pitchFamily="34" charset="0"/>
                        </a:rPr>
                        <a:t>počet hydroxylových skupin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Franklin Gothic Medium Cond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Franklin Gothic Medium Cond" pitchFamily="34" charset="0"/>
                        </a:rPr>
                        <a:t>glukóza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Franklin Gothic Medium Cond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>
                        <a:solidFill>
                          <a:schemeClr val="tx1"/>
                        </a:solidFill>
                        <a:latin typeface="Franklin Gothic Medium Cond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>
                        <a:solidFill>
                          <a:schemeClr val="tx1"/>
                        </a:solidFill>
                        <a:latin typeface="Franklin Gothic Medium Cond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Franklin Gothic Medium Cond" pitchFamily="34" charset="0"/>
                        </a:rPr>
                        <a:t>fruktóza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Franklin Gothic Medium Cond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>
                        <a:solidFill>
                          <a:schemeClr val="tx1"/>
                        </a:solidFill>
                        <a:latin typeface="Franklin Gothic Medium Cond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>
                        <a:solidFill>
                          <a:schemeClr val="tx1"/>
                        </a:solidFill>
                        <a:latin typeface="Franklin Gothic Medium Cond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Šipka doprava 7">
            <a:hlinkClick r:id="rId4" action="ppaction://hlinksldjump"/>
          </p:cNvPr>
          <p:cNvSpPr/>
          <p:nvPr/>
        </p:nvSpPr>
        <p:spPr>
          <a:xfrm>
            <a:off x="7663649" y="6310357"/>
            <a:ext cx="1203042" cy="37612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32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3: Pomocí </a:t>
            </a:r>
            <a:r>
              <a:rPr lang="cs-CZ" sz="2000" dirty="0">
                <a:latin typeface="Franklin Gothic Medium Cond" pitchFamily="34" charset="0"/>
              </a:rPr>
              <a:t>textu rozhodni, zda jsou uvedená tvrzení pravdivá či nepravdivá</a:t>
            </a:r>
            <a:r>
              <a:rPr lang="cs-CZ" sz="2000" dirty="0" smtClean="0">
                <a:latin typeface="Franklin Gothic Medium Cond" pitchFamily="34" charset="0"/>
              </a:rPr>
              <a:t>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://www.kidopo.com/wp-content/uploads/2011/05/School-Teach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340768"/>
            <a:ext cx="2020653" cy="206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ový popisek 3"/>
          <p:cNvSpPr/>
          <p:nvPr/>
        </p:nvSpPr>
        <p:spPr>
          <a:xfrm flipH="1">
            <a:off x="251520" y="1484785"/>
            <a:ext cx="6624736" cy="1916830"/>
          </a:xfrm>
          <a:prstGeom prst="wedgeRoundRectCallout">
            <a:avLst>
              <a:gd name="adj1" fmla="val -63803"/>
              <a:gd name="adj2" fmla="val -2986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je pro organismy zdrojem energie. Vzniká při fotosyntéze. Je obsažena v ovoci (např. v plodech vinné révy) a v medu. V tělech živočichů je přítomna v krvi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 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stavební jednotkou složitějších sacharidů. Používá se k výrobě mnoha organických sloučenin (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citronové, vitaminu C) a při přípravě cukrovinek.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Roztok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glukózy ve vodě se používá jako umělá výživa v lékařství – tzv. infuze a zavádí se přímo do krevního oběhu. </a:t>
            </a:r>
          </a:p>
        </p:txBody>
      </p:sp>
      <p:sp>
        <p:nvSpPr>
          <p:cNvPr id="5" name="Zaoblený obdélníkový popisek 4"/>
          <p:cNvSpPr/>
          <p:nvPr/>
        </p:nvSpPr>
        <p:spPr>
          <a:xfrm>
            <a:off x="264064" y="3759429"/>
            <a:ext cx="2651751" cy="1224136"/>
          </a:xfrm>
          <a:prstGeom prst="wedgeRoundRectCallout">
            <a:avLst>
              <a:gd name="adj1" fmla="val -54183"/>
              <a:gd name="adj2" fmla="val 81741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se používá pouze k výrobě 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 a vitaminu C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aoblený obdélník 6">
            <a:hlinkClick r:id="rId3" action="ppaction://hlinksldjump"/>
          </p:cNvPr>
          <p:cNvSpPr/>
          <p:nvPr/>
        </p:nvSpPr>
        <p:spPr>
          <a:xfrm>
            <a:off x="1098103" y="4844211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2029228" y="4844211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18719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  <p:bldP spid="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3: Pomocí </a:t>
            </a:r>
            <a:r>
              <a:rPr lang="cs-CZ" sz="2000" dirty="0">
                <a:latin typeface="Franklin Gothic Medium Cond" pitchFamily="34" charset="0"/>
              </a:rPr>
              <a:t>textu rozhodni, zda jsou uvedená tvrzení pravdivá či nepravdivá</a:t>
            </a:r>
            <a:r>
              <a:rPr lang="cs-CZ" sz="2000" dirty="0" smtClean="0">
                <a:latin typeface="Franklin Gothic Medium Cond" pitchFamily="34" charset="0"/>
              </a:rPr>
              <a:t>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://www.kidopo.com/wp-content/uploads/2011/05/School-Teach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340768"/>
            <a:ext cx="2020653" cy="206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ový popisek 3"/>
          <p:cNvSpPr/>
          <p:nvPr/>
        </p:nvSpPr>
        <p:spPr>
          <a:xfrm flipH="1">
            <a:off x="251520" y="1484785"/>
            <a:ext cx="6624736" cy="1916830"/>
          </a:xfrm>
          <a:prstGeom prst="wedgeRoundRectCallout">
            <a:avLst>
              <a:gd name="adj1" fmla="val -63803"/>
              <a:gd name="adj2" fmla="val -2986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je pro organismy zdrojem energie. Vzniká při fotosyntéze. Je obsažena v ovoci (např. v plodech vinné révy) a v medu. V tělech živočichů je přítomna v krvi.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stavební jednotkou složitějších sacharidů. Používá se k výrobě mnoha organických sloučenin (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citronové, vitaminu C) a při přípravě cukrovinek.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Roztok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glukózy ve vodě se používá jako umělá výživa v lékařství – tzv. infuze a zavádí se přímo do krevního oběhu. </a:t>
            </a:r>
          </a:p>
        </p:txBody>
      </p:sp>
      <p:sp>
        <p:nvSpPr>
          <p:cNvPr id="5" name="Zaoblený obdélníkový popisek 4"/>
          <p:cNvSpPr/>
          <p:nvPr/>
        </p:nvSpPr>
        <p:spPr>
          <a:xfrm>
            <a:off x="264064" y="3759429"/>
            <a:ext cx="2651751" cy="1224136"/>
          </a:xfrm>
          <a:prstGeom prst="wedgeRoundRectCallout">
            <a:avLst>
              <a:gd name="adj1" fmla="val -54183"/>
              <a:gd name="adj2" fmla="val 81741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se používá pouze k výrobě 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 a vitaminu C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599214" y="4844211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1691680" y="5229200"/>
            <a:ext cx="2664296" cy="1152128"/>
          </a:xfrm>
          <a:prstGeom prst="wedgeRoundRectCallout">
            <a:avLst>
              <a:gd name="adj1" fmla="val -67114"/>
              <a:gd name="adj2" fmla="val 78133"/>
              <a:gd name="adj3" fmla="val 16667"/>
            </a:avLst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Glukóza se vyskytuje v rostlinných i živočišných organismech</a:t>
            </a:r>
            <a:r>
              <a:rPr lang="cs-CZ" sz="1600" dirty="0" smtClean="0">
                <a:latin typeface="Franklin Gothic Medium Cond" pitchFamily="34" charset="0"/>
              </a:rPr>
              <a:t>.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3" action="ppaction://hlinksldjump"/>
          </p:cNvPr>
          <p:cNvSpPr/>
          <p:nvPr/>
        </p:nvSpPr>
        <p:spPr>
          <a:xfrm>
            <a:off x="2450955" y="6235883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3382080" y="6235883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8250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3: Pomocí </a:t>
            </a:r>
            <a:r>
              <a:rPr lang="cs-CZ" sz="2000" dirty="0">
                <a:latin typeface="Franklin Gothic Medium Cond" pitchFamily="34" charset="0"/>
              </a:rPr>
              <a:t>textu rozhodni, zda jsou uvedená tvrzení pravdivá či nepravdivá</a:t>
            </a:r>
            <a:r>
              <a:rPr lang="cs-CZ" sz="2000" dirty="0" smtClean="0">
                <a:latin typeface="Franklin Gothic Medium Cond" pitchFamily="34" charset="0"/>
              </a:rPr>
              <a:t>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://www.kidopo.com/wp-content/uploads/2011/05/School-Teach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340768"/>
            <a:ext cx="2020653" cy="206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ový popisek 3"/>
          <p:cNvSpPr/>
          <p:nvPr/>
        </p:nvSpPr>
        <p:spPr>
          <a:xfrm flipH="1">
            <a:off x="251520" y="1484785"/>
            <a:ext cx="6624736" cy="1916830"/>
          </a:xfrm>
          <a:prstGeom prst="wedgeRoundRectCallout">
            <a:avLst>
              <a:gd name="adj1" fmla="val -63803"/>
              <a:gd name="adj2" fmla="val -2986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je pro organismy zdrojem energie. Vzniká při fotosyntéze. Je obsažena v ovoci (např. v plodech vinné révy) a v medu. V tělech živočichů je přítomna v krvi.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stavební jednotkou složitějších sacharidů. Používá se k výrobě mnoha organických sloučenin (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citronové, vitaminu C) a při přípravě cukrovinek.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Roztok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glukózy ve vodě se používá jako umělá výživa v lékařství – tzv. infuze a zavádí se přímo do krevního oběhu. </a:t>
            </a:r>
          </a:p>
        </p:txBody>
      </p:sp>
      <p:sp>
        <p:nvSpPr>
          <p:cNvPr id="5" name="Zaoblený obdélníkový popisek 4"/>
          <p:cNvSpPr/>
          <p:nvPr/>
        </p:nvSpPr>
        <p:spPr>
          <a:xfrm>
            <a:off x="264064" y="3759429"/>
            <a:ext cx="2651751" cy="1224136"/>
          </a:xfrm>
          <a:prstGeom prst="wedgeRoundRectCallout">
            <a:avLst>
              <a:gd name="adj1" fmla="val -54183"/>
              <a:gd name="adj2" fmla="val 81741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se používá pouze k výrobě 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 a vitaminu C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599214" y="4844211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1691680" y="5229200"/>
            <a:ext cx="2664296" cy="1152128"/>
          </a:xfrm>
          <a:prstGeom prst="wedgeRoundRectCallout">
            <a:avLst>
              <a:gd name="adj1" fmla="val -67114"/>
              <a:gd name="adj2" fmla="val 78133"/>
              <a:gd name="adj3" fmla="val 16667"/>
            </a:avLst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Glukóza se vyskytuje v rostlinných i živočišných organismech</a:t>
            </a:r>
            <a:r>
              <a:rPr lang="cs-CZ" sz="1600" dirty="0" smtClean="0">
                <a:latin typeface="Franklin Gothic Medium Cond" pitchFamily="34" charset="0"/>
              </a:rPr>
              <a:t>.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946972" y="6241974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3203848" y="3759429"/>
            <a:ext cx="2880320" cy="1160550"/>
          </a:xfrm>
          <a:prstGeom prst="wedgeRoundRectCallout">
            <a:avLst>
              <a:gd name="adj1" fmla="val 55303"/>
              <a:gd name="adj2" fmla="val 68096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je součástí polysacharidů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3" action="ppaction://hlinksldjump"/>
          </p:cNvPr>
          <p:cNvSpPr/>
          <p:nvPr/>
        </p:nvSpPr>
        <p:spPr>
          <a:xfrm>
            <a:off x="3385350" y="4774534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3" name="Zaoblený obdélník 12">
            <a:hlinkClick r:id="rId3" action="ppaction://hlinksldjump"/>
          </p:cNvPr>
          <p:cNvSpPr/>
          <p:nvPr/>
        </p:nvSpPr>
        <p:spPr>
          <a:xfrm>
            <a:off x="4316475" y="4774534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97716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3: Pomocí </a:t>
            </a:r>
            <a:r>
              <a:rPr lang="cs-CZ" sz="2000" dirty="0">
                <a:latin typeface="Franklin Gothic Medium Cond" pitchFamily="34" charset="0"/>
              </a:rPr>
              <a:t>textu rozhodni, zda jsou uvedená tvrzení pravdivá či nepravdivá</a:t>
            </a:r>
            <a:r>
              <a:rPr lang="cs-CZ" sz="2000" dirty="0" smtClean="0">
                <a:latin typeface="Franklin Gothic Medium Cond" pitchFamily="34" charset="0"/>
              </a:rPr>
              <a:t>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://www.kidopo.com/wp-content/uploads/2011/05/School-Teach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340768"/>
            <a:ext cx="2020653" cy="206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ový popisek 3"/>
          <p:cNvSpPr/>
          <p:nvPr/>
        </p:nvSpPr>
        <p:spPr>
          <a:xfrm flipH="1">
            <a:off x="251520" y="1484785"/>
            <a:ext cx="6624736" cy="1916830"/>
          </a:xfrm>
          <a:prstGeom prst="wedgeRoundRectCallout">
            <a:avLst>
              <a:gd name="adj1" fmla="val -63803"/>
              <a:gd name="adj2" fmla="val -2986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je pro organismy zdrojem energie. Vzniká při fotosyntéze. Je obsažena v ovoci (např. v plodech vinné révy) a v medu. V tělech živočichů je přítomna v krvi.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stavební jednotkou složitějších sacharidů. Používá se k výrobě mnoha organických sloučenin (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citronové, vitaminu C) a při přípravě cukrovinek.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Roztok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glukózy ve vodě se používá jako umělá výživa v lékařství – tzv. infuze a zavádí se přímo do krevního oběhu. </a:t>
            </a:r>
          </a:p>
        </p:txBody>
      </p:sp>
      <p:sp>
        <p:nvSpPr>
          <p:cNvPr id="5" name="Zaoblený obdélníkový popisek 4"/>
          <p:cNvSpPr/>
          <p:nvPr/>
        </p:nvSpPr>
        <p:spPr>
          <a:xfrm>
            <a:off x="264064" y="3759429"/>
            <a:ext cx="2651751" cy="1224136"/>
          </a:xfrm>
          <a:prstGeom prst="wedgeRoundRectCallout">
            <a:avLst>
              <a:gd name="adj1" fmla="val -54183"/>
              <a:gd name="adj2" fmla="val 81741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se používá pouze k výrobě 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 a vitaminu C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599214" y="4844211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1691680" y="5229200"/>
            <a:ext cx="2664296" cy="1152128"/>
          </a:xfrm>
          <a:prstGeom prst="wedgeRoundRectCallout">
            <a:avLst>
              <a:gd name="adj1" fmla="val -67114"/>
              <a:gd name="adj2" fmla="val 78133"/>
              <a:gd name="adj3" fmla="val 16667"/>
            </a:avLst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Glukóza se vyskytuje v rostlinných i živočišných organismech</a:t>
            </a:r>
            <a:r>
              <a:rPr lang="cs-CZ" sz="1600" dirty="0" smtClean="0">
                <a:latin typeface="Franklin Gothic Medium Cond" pitchFamily="34" charset="0"/>
              </a:rPr>
              <a:t>.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946972" y="6241974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3203848" y="3753337"/>
            <a:ext cx="2880320" cy="1160550"/>
          </a:xfrm>
          <a:prstGeom prst="wedgeRoundRectCallout">
            <a:avLst>
              <a:gd name="adj1" fmla="val 55303"/>
              <a:gd name="adj2" fmla="val 68096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je součástí polysacharidů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860551" y="4776554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6372200" y="3759429"/>
            <a:ext cx="2520280" cy="1156478"/>
          </a:xfrm>
          <a:prstGeom prst="wedgeRoundRectCallout">
            <a:avLst>
              <a:gd name="adj1" fmla="val 48432"/>
              <a:gd name="adj2" fmla="val 7208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V těle člověka se glukóza vůbec nevyskytuje, proto se musí přidávat uměle infuzí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6449187" y="4776554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5" name="Zaoblený obdélník 14">
            <a:hlinkClick r:id="rId3" action="ppaction://hlinksldjump"/>
          </p:cNvPr>
          <p:cNvSpPr/>
          <p:nvPr/>
        </p:nvSpPr>
        <p:spPr>
          <a:xfrm>
            <a:off x="7380312" y="4776554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1548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3: Pomocí </a:t>
            </a:r>
            <a:r>
              <a:rPr lang="cs-CZ" sz="2000" dirty="0">
                <a:latin typeface="Franklin Gothic Medium Cond" pitchFamily="34" charset="0"/>
              </a:rPr>
              <a:t>textu rozhodni, zda jsou uvedená tvrzení pravdivá či nepravdivá</a:t>
            </a:r>
            <a:r>
              <a:rPr lang="cs-CZ" sz="2000" dirty="0" smtClean="0">
                <a:latin typeface="Franklin Gothic Medium Cond" pitchFamily="34" charset="0"/>
              </a:rPr>
              <a:t>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://www.kidopo.com/wp-content/uploads/2011/05/School-Teach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340768"/>
            <a:ext cx="2020653" cy="206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ový popisek 3"/>
          <p:cNvSpPr/>
          <p:nvPr/>
        </p:nvSpPr>
        <p:spPr>
          <a:xfrm flipH="1">
            <a:off x="251520" y="1484785"/>
            <a:ext cx="6624736" cy="1916830"/>
          </a:xfrm>
          <a:prstGeom prst="wedgeRoundRectCallout">
            <a:avLst>
              <a:gd name="adj1" fmla="val -63803"/>
              <a:gd name="adj2" fmla="val -2986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je pro organismy zdrojem energie. Vzniká při fotosyntéze. Je obsažena v ovoci (např. v plodech vinné révy) a v medu. V tělech živočichů je přítomna v krvi.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stavební jednotkou složitějších sacharidů. Používá se k výrobě mnoha organických sloučenin (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citronové, vitaminu C) a při přípravě cukrovinek.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Roztok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glukózy ve vodě se používá jako umělá výživa v lékařství – tzv. infuze a zavádí se přímo do krevního oběhu. </a:t>
            </a:r>
          </a:p>
        </p:txBody>
      </p:sp>
      <p:sp>
        <p:nvSpPr>
          <p:cNvPr id="5" name="Zaoblený obdélníkový popisek 4"/>
          <p:cNvSpPr/>
          <p:nvPr/>
        </p:nvSpPr>
        <p:spPr>
          <a:xfrm>
            <a:off x="264064" y="3759429"/>
            <a:ext cx="2651751" cy="1224136"/>
          </a:xfrm>
          <a:prstGeom prst="wedgeRoundRectCallout">
            <a:avLst>
              <a:gd name="adj1" fmla="val -54183"/>
              <a:gd name="adj2" fmla="val 81741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se používá pouze k výrobě 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 a vitaminu C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599214" y="4844211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1691680" y="5229200"/>
            <a:ext cx="2664296" cy="1152128"/>
          </a:xfrm>
          <a:prstGeom prst="wedgeRoundRectCallout">
            <a:avLst>
              <a:gd name="adj1" fmla="val -67114"/>
              <a:gd name="adj2" fmla="val 78133"/>
              <a:gd name="adj3" fmla="val 16667"/>
            </a:avLst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Glukóza se vyskytuje v rostlinných i živočišných organismech</a:t>
            </a:r>
            <a:r>
              <a:rPr lang="cs-CZ" sz="1600" dirty="0" smtClean="0">
                <a:latin typeface="Franklin Gothic Medium Cond" pitchFamily="34" charset="0"/>
              </a:rPr>
              <a:t>.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946972" y="6241974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3203848" y="3753337"/>
            <a:ext cx="2880320" cy="1160550"/>
          </a:xfrm>
          <a:prstGeom prst="wedgeRoundRectCallout">
            <a:avLst>
              <a:gd name="adj1" fmla="val 55303"/>
              <a:gd name="adj2" fmla="val 68096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je součástí polysacharidů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860551" y="4776554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6372200" y="3759429"/>
            <a:ext cx="2520280" cy="1156478"/>
          </a:xfrm>
          <a:prstGeom prst="wedgeRoundRectCallout">
            <a:avLst>
              <a:gd name="adj1" fmla="val 48432"/>
              <a:gd name="adj2" fmla="val 7208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V těle člověka se glukóza vůbec nevyskytuje, proto se musí přidávat uměle infuzí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7144011" y="4776554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11" name="Zaoblený obdélníkový popisek 10"/>
          <p:cNvSpPr/>
          <p:nvPr/>
        </p:nvSpPr>
        <p:spPr>
          <a:xfrm>
            <a:off x="5148064" y="5229200"/>
            <a:ext cx="2736304" cy="1012774"/>
          </a:xfrm>
          <a:prstGeom prst="wedgeRoundRectCallout">
            <a:avLst>
              <a:gd name="adj1" fmla="val 69799"/>
              <a:gd name="adj2" fmla="val 7781"/>
              <a:gd name="adj3" fmla="val 16667"/>
            </a:avLst>
          </a:prstGeom>
          <a:solidFill>
            <a:srgbClr val="FAA0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má hojné využití v potravinářském průmyslu. </a:t>
            </a:r>
          </a:p>
        </p:txBody>
      </p:sp>
      <p:sp>
        <p:nvSpPr>
          <p:cNvPr id="16" name="Zaoblený obdélník 15">
            <a:hlinkClick r:id="rId3" action="ppaction://hlinksldjump"/>
          </p:cNvPr>
          <p:cNvSpPr/>
          <p:nvPr/>
        </p:nvSpPr>
        <p:spPr>
          <a:xfrm>
            <a:off x="5599229" y="6071703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7" name="Zaoblený obdélník 16">
            <a:hlinkClick r:id="rId3" action="ppaction://hlinksldjump"/>
          </p:cNvPr>
          <p:cNvSpPr/>
          <p:nvPr/>
        </p:nvSpPr>
        <p:spPr>
          <a:xfrm>
            <a:off x="6530354" y="6071703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24696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3: Pomocí </a:t>
            </a:r>
            <a:r>
              <a:rPr lang="cs-CZ" sz="2000" dirty="0">
                <a:latin typeface="Franklin Gothic Medium Cond" pitchFamily="34" charset="0"/>
              </a:rPr>
              <a:t>textu rozhodni, zda jsou uvedená tvrzení pravdivá či nepravdivá</a:t>
            </a:r>
            <a:r>
              <a:rPr lang="cs-CZ" sz="2000" dirty="0" smtClean="0">
                <a:latin typeface="Franklin Gothic Medium Cond" pitchFamily="34" charset="0"/>
              </a:rPr>
              <a:t>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://www.kidopo.com/wp-content/uploads/2011/05/School-Teach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340768"/>
            <a:ext cx="2020653" cy="206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ový popisek 3"/>
          <p:cNvSpPr/>
          <p:nvPr/>
        </p:nvSpPr>
        <p:spPr>
          <a:xfrm flipH="1">
            <a:off x="251520" y="1484785"/>
            <a:ext cx="6624736" cy="1916830"/>
          </a:xfrm>
          <a:prstGeom prst="wedgeRoundRectCallout">
            <a:avLst>
              <a:gd name="adj1" fmla="val -63803"/>
              <a:gd name="adj2" fmla="val -2986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je pro organismy zdrojem energie. Vzniká při fotosyntéze. Je obsažena v ovoci (např. v plodech vinné révy) a v medu. V tělech živočichů je přítomna v krvi.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stavební jednotkou složitějších sacharidů. Používá se k výrobě mnoha organických sloučenin (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citronové, vitaminu C) a při přípravě cukrovinek. </a:t>
            </a:r>
            <a:endParaRPr lang="cs-CZ" sz="16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Roztok 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glukózy ve vodě se používá jako umělá výživa v lékařství – tzv. infuze a zavádí se přímo do krevního oběhu. </a:t>
            </a:r>
          </a:p>
        </p:txBody>
      </p:sp>
      <p:sp>
        <p:nvSpPr>
          <p:cNvPr id="5" name="Zaoblený obdélníkový popisek 4"/>
          <p:cNvSpPr/>
          <p:nvPr/>
        </p:nvSpPr>
        <p:spPr>
          <a:xfrm>
            <a:off x="264064" y="3759429"/>
            <a:ext cx="2651751" cy="1224136"/>
          </a:xfrm>
          <a:prstGeom prst="wedgeRoundRectCallout">
            <a:avLst>
              <a:gd name="adj1" fmla="val -54183"/>
              <a:gd name="adj2" fmla="val 81741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se používá pouze k výrobě </a:t>
            </a:r>
            <a:r>
              <a:rPr lang="cs-CZ" sz="1600" dirty="0" err="1">
                <a:solidFill>
                  <a:schemeClr val="tx1"/>
                </a:solidFill>
                <a:latin typeface="Franklin Gothic Medium Cond" pitchFamily="34" charset="0"/>
              </a:rPr>
              <a:t>ethanolu</a:t>
            </a:r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, kyseliny citronové a vitaminu C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599214" y="4844211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1691680" y="5229200"/>
            <a:ext cx="2664296" cy="1152128"/>
          </a:xfrm>
          <a:prstGeom prst="wedgeRoundRectCallout">
            <a:avLst>
              <a:gd name="adj1" fmla="val -67114"/>
              <a:gd name="adj2" fmla="val 78133"/>
              <a:gd name="adj3" fmla="val 16667"/>
            </a:avLst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Glukóza se vyskytuje v rostlinných i živočišných organismech</a:t>
            </a:r>
            <a:r>
              <a:rPr lang="cs-CZ" sz="1600" dirty="0" smtClean="0">
                <a:latin typeface="Franklin Gothic Medium Cond" pitchFamily="34" charset="0"/>
              </a:rPr>
              <a:t>.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946972" y="6241974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3203848" y="3753337"/>
            <a:ext cx="2880320" cy="1160550"/>
          </a:xfrm>
          <a:prstGeom prst="wedgeRoundRectCallout">
            <a:avLst>
              <a:gd name="adj1" fmla="val 55303"/>
              <a:gd name="adj2" fmla="val 68096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je součástí polysacharidů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860551" y="4776554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6372200" y="3759429"/>
            <a:ext cx="2520280" cy="1156478"/>
          </a:xfrm>
          <a:prstGeom prst="wedgeRoundRectCallout">
            <a:avLst>
              <a:gd name="adj1" fmla="val 48432"/>
              <a:gd name="adj2" fmla="val 7208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V těle člověka se glukóza vůbec nevyskytuje, proto se musí přidávat uměle infuzí</a:t>
            </a:r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7144011" y="4776554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11" name="Zaoblený obdélníkový popisek 10"/>
          <p:cNvSpPr/>
          <p:nvPr/>
        </p:nvSpPr>
        <p:spPr>
          <a:xfrm>
            <a:off x="5148064" y="5229200"/>
            <a:ext cx="2736304" cy="1012774"/>
          </a:xfrm>
          <a:prstGeom prst="wedgeRoundRectCallout">
            <a:avLst>
              <a:gd name="adj1" fmla="val 69799"/>
              <a:gd name="adj2" fmla="val 7781"/>
              <a:gd name="adj3" fmla="val 16667"/>
            </a:avLst>
          </a:prstGeom>
          <a:solidFill>
            <a:srgbClr val="FAA0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Franklin Gothic Medium Cond" pitchFamily="34" charset="0"/>
              </a:rPr>
              <a:t>Glukóza má hojné využití v potravinářském průmyslu. 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6155392" y="6071703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8" name="Šipka doprava 17">
            <a:hlinkClick r:id="rId3" action="ppaction://hlinksldjump"/>
          </p:cNvPr>
          <p:cNvSpPr/>
          <p:nvPr/>
        </p:nvSpPr>
        <p:spPr>
          <a:xfrm>
            <a:off x="7663649" y="6310357"/>
            <a:ext cx="1203042" cy="37612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34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Ohnutá šipka 10"/>
          <p:cNvSpPr/>
          <p:nvPr/>
        </p:nvSpPr>
        <p:spPr>
          <a:xfrm>
            <a:off x="1853697" y="1556791"/>
            <a:ext cx="324036" cy="670667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Ohnutá šipka 11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2177733" y="1412776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dialýza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30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Ohnutá šipka 8"/>
          <p:cNvSpPr/>
          <p:nvPr/>
        </p:nvSpPr>
        <p:spPr>
          <a:xfrm>
            <a:off x="1853697" y="1556791"/>
            <a:ext cx="324036" cy="670667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hnutá šipka 9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Zaoblený obdélník 14">
            <a:hlinkClick r:id="rId2" action="ppaction://hlinksldjump"/>
          </p:cNvPr>
          <p:cNvSpPr/>
          <p:nvPr/>
        </p:nvSpPr>
        <p:spPr>
          <a:xfrm>
            <a:off x="2177733" y="1412776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dialýza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3" action="ppaction://hlinksldjump"/>
          </p:cNvPr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176245" y="1412776"/>
            <a:ext cx="1404156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špatně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79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Ohnutá šipka 10"/>
          <p:cNvSpPr/>
          <p:nvPr/>
        </p:nvSpPr>
        <p:spPr>
          <a:xfrm>
            <a:off x="1853697" y="1556791"/>
            <a:ext cx="324036" cy="670667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Ohnutá šipka 11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2177733" y="1412776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dialýza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64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2" action="ppaction://hlinksldjump"/>
          </p:cNvPr>
          <p:cNvSpPr/>
          <p:nvPr/>
        </p:nvSpPr>
        <p:spPr>
          <a:xfrm>
            <a:off x="716882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fruktózy.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3" action="ppaction://hlinksldjump"/>
          </p:cNvPr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2" name="Šipka doprava 21"/>
          <p:cNvSpPr/>
          <p:nvPr/>
        </p:nvSpPr>
        <p:spPr>
          <a:xfrm rot="5400000">
            <a:off x="1664674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28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2" action="ppaction://hlinksldjump"/>
          </p:cNvPr>
          <p:cNvSpPr/>
          <p:nvPr/>
        </p:nvSpPr>
        <p:spPr>
          <a:xfrm>
            <a:off x="716882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fruktózy.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2" name="Šipka doprava 21"/>
          <p:cNvSpPr/>
          <p:nvPr/>
        </p:nvSpPr>
        <p:spPr>
          <a:xfrm rot="5400000">
            <a:off x="1664674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716882" y="5211203"/>
            <a:ext cx="1404156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špatně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0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2" action="ppaction://hlinksldjump"/>
          </p:cNvPr>
          <p:cNvSpPr/>
          <p:nvPr/>
        </p:nvSpPr>
        <p:spPr>
          <a:xfrm>
            <a:off x="716882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fruktózy.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3" action="ppaction://hlinksldjump"/>
          </p:cNvPr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>
            <a:hlinkClick r:id="rId4" action="ppaction://hlinksldjump"/>
          </p:cNvPr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2" name="Šipka doprava 21"/>
          <p:cNvSpPr/>
          <p:nvPr/>
        </p:nvSpPr>
        <p:spPr>
          <a:xfrm rot="5400000">
            <a:off x="1664674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55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928456" y="3891810"/>
            <a:ext cx="260029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Jedním ze způsobů léčby nemocných, je podávání.....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5" name="Šipka doprava 24"/>
          <p:cNvSpPr/>
          <p:nvPr/>
        </p:nvSpPr>
        <p:spPr>
          <a:xfrm rot="16200000">
            <a:off x="4356370" y="3691265"/>
            <a:ext cx="247389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>
            <a:hlinkClick r:id="rId2" action="ppaction://hlinksldjump"/>
          </p:cNvPr>
          <p:cNvSpPr/>
          <p:nvPr/>
        </p:nvSpPr>
        <p:spPr>
          <a:xfrm>
            <a:off x="3777986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inzulinu.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3" action="ppaction://hlinksldjump"/>
          </p:cNvPr>
          <p:cNvSpPr/>
          <p:nvPr/>
        </p:nvSpPr>
        <p:spPr>
          <a:xfrm>
            <a:off x="5228605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antibiotik.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8" name="Šipka doprava 27"/>
          <p:cNvSpPr/>
          <p:nvPr/>
        </p:nvSpPr>
        <p:spPr>
          <a:xfrm rot="16200000">
            <a:off x="5733366" y="3691265"/>
            <a:ext cx="247392" cy="14724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hnutá šipka 5"/>
          <p:cNvSpPr/>
          <p:nvPr/>
        </p:nvSpPr>
        <p:spPr>
          <a:xfrm rot="16200000" flipV="1">
            <a:off x="3637106" y="4884065"/>
            <a:ext cx="1023808" cy="335444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50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928456" y="3891810"/>
            <a:ext cx="260029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Jedním ze způsobů léčby nemocných, je podávání.....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5" name="Šipka doprava 24"/>
          <p:cNvSpPr/>
          <p:nvPr/>
        </p:nvSpPr>
        <p:spPr>
          <a:xfrm rot="16200000">
            <a:off x="4356370" y="3691265"/>
            <a:ext cx="247389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3777986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inzulinu.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2" action="ppaction://hlinksldjump"/>
          </p:cNvPr>
          <p:cNvSpPr/>
          <p:nvPr/>
        </p:nvSpPr>
        <p:spPr>
          <a:xfrm>
            <a:off x="5228605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antibiotik.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8" name="Šipka doprava 27"/>
          <p:cNvSpPr/>
          <p:nvPr/>
        </p:nvSpPr>
        <p:spPr>
          <a:xfrm rot="16200000">
            <a:off x="5733366" y="3691265"/>
            <a:ext cx="247392" cy="14724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hnutá šipka 5"/>
          <p:cNvSpPr/>
          <p:nvPr/>
        </p:nvSpPr>
        <p:spPr>
          <a:xfrm rot="16200000" flipV="1">
            <a:off x="3584274" y="4884065"/>
            <a:ext cx="1023808" cy="335444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228605" y="2993117"/>
            <a:ext cx="1404156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špatně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91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928456" y="3891810"/>
            <a:ext cx="260029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Jedním ze způsobů léčby nemocných, je podávání.....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5" name="Šipka doprava 24"/>
          <p:cNvSpPr/>
          <p:nvPr/>
        </p:nvSpPr>
        <p:spPr>
          <a:xfrm rot="16200000">
            <a:off x="4356370" y="3691265"/>
            <a:ext cx="247389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>
            <a:hlinkClick r:id="rId2" action="ppaction://hlinksldjump"/>
          </p:cNvPr>
          <p:cNvSpPr/>
          <p:nvPr/>
        </p:nvSpPr>
        <p:spPr>
          <a:xfrm>
            <a:off x="3777986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inzulinu.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3" action="ppaction://hlinksldjump"/>
          </p:cNvPr>
          <p:cNvSpPr/>
          <p:nvPr/>
        </p:nvSpPr>
        <p:spPr>
          <a:xfrm>
            <a:off x="5228605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antibiotik.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8" name="Šipka doprava 27"/>
          <p:cNvSpPr/>
          <p:nvPr/>
        </p:nvSpPr>
        <p:spPr>
          <a:xfrm rot="16200000">
            <a:off x="5733366" y="3691265"/>
            <a:ext cx="247392" cy="14724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hnutá šipka 5"/>
          <p:cNvSpPr/>
          <p:nvPr/>
        </p:nvSpPr>
        <p:spPr>
          <a:xfrm rot="16200000" flipV="1">
            <a:off x="3584274" y="4872531"/>
            <a:ext cx="1023808" cy="335444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38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928456" y="3891810"/>
            <a:ext cx="260029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Jedním ze způsobů léčby nemocných, je podávání.....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5" name="Šipka doprava 24"/>
          <p:cNvSpPr/>
          <p:nvPr/>
        </p:nvSpPr>
        <p:spPr>
          <a:xfrm rot="16200000">
            <a:off x="4356370" y="3691265"/>
            <a:ext cx="247389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3777986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inzulinu.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6" name="Ohnutá šipka 5"/>
          <p:cNvSpPr/>
          <p:nvPr/>
        </p:nvSpPr>
        <p:spPr>
          <a:xfrm rot="16200000" flipV="1">
            <a:off x="3584274" y="4884065"/>
            <a:ext cx="1023808" cy="335444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Šipka doprava 28"/>
          <p:cNvSpPr/>
          <p:nvPr/>
        </p:nvSpPr>
        <p:spPr>
          <a:xfrm rot="16200000">
            <a:off x="4515537" y="2666993"/>
            <a:ext cx="504056" cy="14819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3986468" y="1849077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 je hormon......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1" name="Ohnutá šipka 30"/>
          <p:cNvSpPr/>
          <p:nvPr/>
        </p:nvSpPr>
        <p:spPr>
          <a:xfrm rot="10800000" flipH="1" flipV="1">
            <a:off x="5407104" y="1518334"/>
            <a:ext cx="1225657" cy="330743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hnutá šipka 31"/>
          <p:cNvSpPr/>
          <p:nvPr/>
        </p:nvSpPr>
        <p:spPr>
          <a:xfrm rot="10800000" flipH="1">
            <a:off x="5427734" y="2497149"/>
            <a:ext cx="1225657" cy="325206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Zaoblený obdélník 32">
            <a:hlinkClick r:id="rId2" action="ppaction://hlinksldjump"/>
          </p:cNvPr>
          <p:cNvSpPr/>
          <p:nvPr/>
        </p:nvSpPr>
        <p:spPr>
          <a:xfrm>
            <a:off x="6682085" y="2402809"/>
            <a:ext cx="161623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slinivky břišní,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4" name="Zaoblený obdélník 33">
            <a:hlinkClick r:id="rId3" action="ppaction://hlinksldjump"/>
          </p:cNvPr>
          <p:cNvSpPr/>
          <p:nvPr/>
        </p:nvSpPr>
        <p:spPr>
          <a:xfrm>
            <a:off x="6653391" y="1396252"/>
            <a:ext cx="161623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štítné žlázy,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0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928456" y="3891810"/>
            <a:ext cx="260029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Jedním ze způsobů léčby nemocných, je podávání.....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5" name="Šipka doprava 24"/>
          <p:cNvSpPr/>
          <p:nvPr/>
        </p:nvSpPr>
        <p:spPr>
          <a:xfrm rot="16200000">
            <a:off x="4356370" y="3691265"/>
            <a:ext cx="247389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3777986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inzulinu.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6" name="Ohnutá šipka 5"/>
          <p:cNvSpPr/>
          <p:nvPr/>
        </p:nvSpPr>
        <p:spPr>
          <a:xfrm rot="16200000" flipV="1">
            <a:off x="3584274" y="4884065"/>
            <a:ext cx="1023808" cy="335444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Šipka doprava 28"/>
          <p:cNvSpPr/>
          <p:nvPr/>
        </p:nvSpPr>
        <p:spPr>
          <a:xfrm rot="16200000">
            <a:off x="4515537" y="2666993"/>
            <a:ext cx="504056" cy="14819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3986468" y="1849077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 je hormon......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1" name="Ohnutá šipka 30"/>
          <p:cNvSpPr/>
          <p:nvPr/>
        </p:nvSpPr>
        <p:spPr>
          <a:xfrm rot="10800000" flipH="1" flipV="1">
            <a:off x="5407104" y="1518334"/>
            <a:ext cx="1225657" cy="330743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hnutá šipka 31"/>
          <p:cNvSpPr/>
          <p:nvPr/>
        </p:nvSpPr>
        <p:spPr>
          <a:xfrm rot="10800000" flipH="1">
            <a:off x="5427734" y="2497149"/>
            <a:ext cx="1225657" cy="325206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Zaoblený obdélník 32">
            <a:hlinkClick r:id="rId2" action="ppaction://hlinksldjump"/>
          </p:cNvPr>
          <p:cNvSpPr/>
          <p:nvPr/>
        </p:nvSpPr>
        <p:spPr>
          <a:xfrm>
            <a:off x="6682085" y="2402809"/>
            <a:ext cx="161623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slinivky břišní,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4" name="Zaoblený obdélník 33">
            <a:hlinkClick r:id="rId3" action="ppaction://hlinksldjump"/>
          </p:cNvPr>
          <p:cNvSpPr/>
          <p:nvPr/>
        </p:nvSpPr>
        <p:spPr>
          <a:xfrm>
            <a:off x="6653391" y="1396252"/>
            <a:ext cx="161623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štítné žlázy,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6632761" y="1396922"/>
            <a:ext cx="1636860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špatně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5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928456" y="3891810"/>
            <a:ext cx="260029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Jedním ze způsobů léčby nemocných, je podávání.....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5" name="Šipka doprava 24"/>
          <p:cNvSpPr/>
          <p:nvPr/>
        </p:nvSpPr>
        <p:spPr>
          <a:xfrm rot="16200000">
            <a:off x="4356370" y="3691265"/>
            <a:ext cx="247389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3777986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inzulinu.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6" name="Ohnutá šipka 5"/>
          <p:cNvSpPr/>
          <p:nvPr/>
        </p:nvSpPr>
        <p:spPr>
          <a:xfrm rot="16200000" flipV="1">
            <a:off x="3584274" y="4884065"/>
            <a:ext cx="1023808" cy="335444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Šipka doprava 28"/>
          <p:cNvSpPr/>
          <p:nvPr/>
        </p:nvSpPr>
        <p:spPr>
          <a:xfrm rot="16200000">
            <a:off x="4515537" y="2666993"/>
            <a:ext cx="504056" cy="14819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3986468" y="1849077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 je hormon......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1" name="Ohnutá šipka 30"/>
          <p:cNvSpPr/>
          <p:nvPr/>
        </p:nvSpPr>
        <p:spPr>
          <a:xfrm rot="10800000" flipH="1" flipV="1">
            <a:off x="5407104" y="1518334"/>
            <a:ext cx="1225657" cy="330743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hnutá šipka 31"/>
          <p:cNvSpPr/>
          <p:nvPr/>
        </p:nvSpPr>
        <p:spPr>
          <a:xfrm rot="10800000" flipH="1">
            <a:off x="5427734" y="2497149"/>
            <a:ext cx="1225657" cy="325206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Zaoblený obdélník 32">
            <a:hlinkClick r:id="rId2" action="ppaction://hlinksldjump"/>
          </p:cNvPr>
          <p:cNvSpPr/>
          <p:nvPr/>
        </p:nvSpPr>
        <p:spPr>
          <a:xfrm>
            <a:off x="6682085" y="2402809"/>
            <a:ext cx="161623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slinivky břišní,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4" name="Zaoblený obdélník 33">
            <a:hlinkClick r:id="rId3" action="ppaction://hlinksldjump"/>
          </p:cNvPr>
          <p:cNvSpPr/>
          <p:nvPr/>
        </p:nvSpPr>
        <p:spPr>
          <a:xfrm>
            <a:off x="6653391" y="1396252"/>
            <a:ext cx="161623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štítné žlázy,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44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4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5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6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7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8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9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2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928456" y="3891810"/>
            <a:ext cx="260029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Jedním ze způsobů léčby nemocných, je podávání.....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5" name="Šipka doprava 24"/>
          <p:cNvSpPr/>
          <p:nvPr/>
        </p:nvSpPr>
        <p:spPr>
          <a:xfrm rot="16200000">
            <a:off x="4356370" y="3691265"/>
            <a:ext cx="247389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3777986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inzulinu.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6" name="Ohnutá šipka 5"/>
          <p:cNvSpPr/>
          <p:nvPr/>
        </p:nvSpPr>
        <p:spPr>
          <a:xfrm rot="16200000" flipV="1">
            <a:off x="3584274" y="4884065"/>
            <a:ext cx="1023808" cy="335444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Šipka doprava 28"/>
          <p:cNvSpPr/>
          <p:nvPr/>
        </p:nvSpPr>
        <p:spPr>
          <a:xfrm rot="16200000">
            <a:off x="4515537" y="2666993"/>
            <a:ext cx="504056" cy="14819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3986468" y="1849077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 je hormon......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2" name="Ohnutá šipka 31"/>
          <p:cNvSpPr/>
          <p:nvPr/>
        </p:nvSpPr>
        <p:spPr>
          <a:xfrm rot="10800000" flipH="1">
            <a:off x="5427734" y="2497149"/>
            <a:ext cx="1225657" cy="325206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6682085" y="2402809"/>
            <a:ext cx="161623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slinivky břišní,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5" name="Šipka doprava 34"/>
          <p:cNvSpPr/>
          <p:nvPr/>
        </p:nvSpPr>
        <p:spPr>
          <a:xfrm rot="5400000">
            <a:off x="7790322" y="4246481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oblený obdélník 35"/>
          <p:cNvSpPr/>
          <p:nvPr/>
        </p:nvSpPr>
        <p:spPr>
          <a:xfrm>
            <a:off x="6876256" y="3483005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který reguluje hladinu glukózy v krvi.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6551351" y="4510390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Množství hladiny glukózy v krvi udává....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1" name="Zaoblený obdélník 40">
            <a:hlinkClick r:id="rId2" action="ppaction://hlinksldjump"/>
          </p:cNvPr>
          <p:cNvSpPr/>
          <p:nvPr/>
        </p:nvSpPr>
        <p:spPr>
          <a:xfrm>
            <a:off x="7222811" y="5516509"/>
            <a:ext cx="159766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glykémie.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2" name="Zaoblený obdélník 41">
            <a:hlinkClick r:id="rId3" action="ppaction://hlinksldjump"/>
          </p:cNvPr>
          <p:cNvSpPr/>
          <p:nvPr/>
        </p:nvSpPr>
        <p:spPr>
          <a:xfrm>
            <a:off x="5427734" y="5516509"/>
            <a:ext cx="159766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krevní plasma.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3" name="Šipka doprava 42"/>
          <p:cNvSpPr/>
          <p:nvPr/>
        </p:nvSpPr>
        <p:spPr>
          <a:xfrm rot="5400000">
            <a:off x="7786647" y="3198688"/>
            <a:ext cx="385395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44"/>
          <p:cNvSpPr/>
          <p:nvPr/>
        </p:nvSpPr>
        <p:spPr>
          <a:xfrm rot="5400000">
            <a:off x="7760482" y="5253865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Šipka doprava 47"/>
          <p:cNvSpPr/>
          <p:nvPr/>
        </p:nvSpPr>
        <p:spPr>
          <a:xfrm rot="5400000">
            <a:off x="6687232" y="5276871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50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928456" y="3891810"/>
            <a:ext cx="260029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Jedním ze způsobů léčby nemocných, je podávání.....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5" name="Šipka doprava 24"/>
          <p:cNvSpPr/>
          <p:nvPr/>
        </p:nvSpPr>
        <p:spPr>
          <a:xfrm rot="16200000">
            <a:off x="4356370" y="3691265"/>
            <a:ext cx="247389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3777986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inzulínu.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6" name="Ohnutá šipka 5"/>
          <p:cNvSpPr/>
          <p:nvPr/>
        </p:nvSpPr>
        <p:spPr>
          <a:xfrm rot="16200000" flipV="1">
            <a:off x="3582606" y="4884065"/>
            <a:ext cx="1023808" cy="335444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Šipka doprava 28"/>
          <p:cNvSpPr/>
          <p:nvPr/>
        </p:nvSpPr>
        <p:spPr>
          <a:xfrm rot="16200000">
            <a:off x="4515537" y="2666993"/>
            <a:ext cx="504056" cy="14819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3986468" y="1849077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Inzulín je hormon......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2" name="Ohnutá šipka 31"/>
          <p:cNvSpPr/>
          <p:nvPr/>
        </p:nvSpPr>
        <p:spPr>
          <a:xfrm rot="10800000" flipH="1">
            <a:off x="5427734" y="2497149"/>
            <a:ext cx="1225657" cy="325206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6682085" y="2402809"/>
            <a:ext cx="161623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slinivky břišní,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5" name="Šipka doprava 34"/>
          <p:cNvSpPr/>
          <p:nvPr/>
        </p:nvSpPr>
        <p:spPr>
          <a:xfrm rot="5400000">
            <a:off x="7790322" y="4246481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oblený obdélník 35"/>
          <p:cNvSpPr/>
          <p:nvPr/>
        </p:nvSpPr>
        <p:spPr>
          <a:xfrm>
            <a:off x="6876256" y="3483005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který reguluje hladinu glukózy v krvi.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6551351" y="4510390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Množství hladiny glukózy v krvi udává....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1" name="Zaoblený obdélník 40">
            <a:hlinkClick r:id="rId2" action="ppaction://hlinksldjump"/>
          </p:cNvPr>
          <p:cNvSpPr/>
          <p:nvPr/>
        </p:nvSpPr>
        <p:spPr>
          <a:xfrm>
            <a:off x="7222811" y="5516509"/>
            <a:ext cx="159766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glykémie.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2" name="Zaoblený obdélník 41">
            <a:hlinkClick r:id="rId3" action="ppaction://hlinksldjump"/>
          </p:cNvPr>
          <p:cNvSpPr/>
          <p:nvPr/>
        </p:nvSpPr>
        <p:spPr>
          <a:xfrm>
            <a:off x="5427734" y="5516509"/>
            <a:ext cx="159766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krevní plasma.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3" name="Šipka doprava 42"/>
          <p:cNvSpPr/>
          <p:nvPr/>
        </p:nvSpPr>
        <p:spPr>
          <a:xfrm rot="5400000">
            <a:off x="7786647" y="3198688"/>
            <a:ext cx="385395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44"/>
          <p:cNvSpPr/>
          <p:nvPr/>
        </p:nvSpPr>
        <p:spPr>
          <a:xfrm rot="5400000">
            <a:off x="7760482" y="5253865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Šipka doprava 47"/>
          <p:cNvSpPr/>
          <p:nvPr/>
        </p:nvSpPr>
        <p:spPr>
          <a:xfrm rot="5400000">
            <a:off x="6687232" y="5276871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5419204" y="5516509"/>
            <a:ext cx="1606189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špatně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0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928456" y="3891810"/>
            <a:ext cx="260029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Jedním ze způsobů léčby nemocných, je podávání.....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5" name="Šipka doprava 24"/>
          <p:cNvSpPr/>
          <p:nvPr/>
        </p:nvSpPr>
        <p:spPr>
          <a:xfrm rot="16200000">
            <a:off x="4356370" y="3691265"/>
            <a:ext cx="247389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3777986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inzulinu.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6" name="Ohnutá šipka 5"/>
          <p:cNvSpPr/>
          <p:nvPr/>
        </p:nvSpPr>
        <p:spPr>
          <a:xfrm rot="16200000" flipV="1">
            <a:off x="3584274" y="4884065"/>
            <a:ext cx="1023808" cy="335444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Šipka doprava 28"/>
          <p:cNvSpPr/>
          <p:nvPr/>
        </p:nvSpPr>
        <p:spPr>
          <a:xfrm rot="16200000">
            <a:off x="4515537" y="2666993"/>
            <a:ext cx="504056" cy="14819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3986468" y="1849077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 je hormon......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2" name="Ohnutá šipka 31"/>
          <p:cNvSpPr/>
          <p:nvPr/>
        </p:nvSpPr>
        <p:spPr>
          <a:xfrm rot="10800000" flipH="1">
            <a:off x="5427734" y="2497149"/>
            <a:ext cx="1225657" cy="325206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6682085" y="2402809"/>
            <a:ext cx="161623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slinivky břišní,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5" name="Šipka doprava 34"/>
          <p:cNvSpPr/>
          <p:nvPr/>
        </p:nvSpPr>
        <p:spPr>
          <a:xfrm rot="5400000">
            <a:off x="7790322" y="4246481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oblený obdélník 35"/>
          <p:cNvSpPr/>
          <p:nvPr/>
        </p:nvSpPr>
        <p:spPr>
          <a:xfrm>
            <a:off x="6876256" y="3483005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který reguluje hladinu glukózy v krvi.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6551351" y="4510390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Množství hladiny glukózy v krvi udává....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1" name="Zaoblený obdélník 40">
            <a:hlinkClick r:id="rId2" action="ppaction://hlinksldjump"/>
          </p:cNvPr>
          <p:cNvSpPr/>
          <p:nvPr/>
        </p:nvSpPr>
        <p:spPr>
          <a:xfrm>
            <a:off x="7222811" y="5516509"/>
            <a:ext cx="159766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glykémie.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2" name="Zaoblený obdélník 41">
            <a:hlinkClick r:id="rId3" action="ppaction://hlinksldjump"/>
          </p:cNvPr>
          <p:cNvSpPr/>
          <p:nvPr/>
        </p:nvSpPr>
        <p:spPr>
          <a:xfrm>
            <a:off x="5427734" y="5516509"/>
            <a:ext cx="159766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krevní plasma.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3" name="Šipka doprava 42"/>
          <p:cNvSpPr/>
          <p:nvPr/>
        </p:nvSpPr>
        <p:spPr>
          <a:xfrm rot="5400000">
            <a:off x="7786647" y="3198688"/>
            <a:ext cx="385395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44"/>
          <p:cNvSpPr/>
          <p:nvPr/>
        </p:nvSpPr>
        <p:spPr>
          <a:xfrm rot="5400000">
            <a:off x="7760482" y="5253865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Šipka doprava 47"/>
          <p:cNvSpPr/>
          <p:nvPr/>
        </p:nvSpPr>
        <p:spPr>
          <a:xfrm rot="5400000">
            <a:off x="6687232" y="5276871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37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4: Vyber správnou možnost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2690789" y="3922443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84657" y="4185086"/>
            <a:ext cx="174172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dochází v krvi ke zvýšení hladiny....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524300" y="5211203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glukózy.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8" name="Ohnutá šipka 17"/>
          <p:cNvSpPr/>
          <p:nvPr/>
        </p:nvSpPr>
        <p:spPr>
          <a:xfrm flipV="1">
            <a:off x="1853697" y="3064856"/>
            <a:ext cx="324036" cy="580168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177733" y="3140968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diabetes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51520" y="2200761"/>
            <a:ext cx="2466274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Při závažném onemocnění, jež se nazývá cukrovka neboli... 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3" name="Šipka doprava 22"/>
          <p:cNvSpPr/>
          <p:nvPr/>
        </p:nvSpPr>
        <p:spPr>
          <a:xfrm rot="5400000">
            <a:off x="2617168" y="4948560"/>
            <a:ext cx="378044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928456" y="3891810"/>
            <a:ext cx="2600293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Jedním ze způsobů léčby nemocných, je podávání.....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5" name="Šipka doprava 24"/>
          <p:cNvSpPr/>
          <p:nvPr/>
        </p:nvSpPr>
        <p:spPr>
          <a:xfrm rot="16200000">
            <a:off x="4356370" y="3691265"/>
            <a:ext cx="247389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3777986" y="2993117"/>
            <a:ext cx="1404156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inzulinu.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6" name="Ohnutá šipka 5"/>
          <p:cNvSpPr/>
          <p:nvPr/>
        </p:nvSpPr>
        <p:spPr>
          <a:xfrm rot="16200000" flipV="1">
            <a:off x="3584274" y="4884065"/>
            <a:ext cx="1023808" cy="335444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Šipka doprava 28"/>
          <p:cNvSpPr/>
          <p:nvPr/>
        </p:nvSpPr>
        <p:spPr>
          <a:xfrm rot="16200000">
            <a:off x="4515537" y="2666993"/>
            <a:ext cx="504056" cy="14819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3986468" y="1849077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Inzulin je hormon......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2" name="Ohnutá šipka 31"/>
          <p:cNvSpPr/>
          <p:nvPr/>
        </p:nvSpPr>
        <p:spPr>
          <a:xfrm rot="10800000" flipH="1">
            <a:off x="5427734" y="2497149"/>
            <a:ext cx="1225657" cy="325206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6682085" y="2402809"/>
            <a:ext cx="161623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slinivky břišní,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5" name="Šipka doprava 34"/>
          <p:cNvSpPr/>
          <p:nvPr/>
        </p:nvSpPr>
        <p:spPr>
          <a:xfrm rot="5400000">
            <a:off x="7790322" y="4246481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oblený obdélník 35"/>
          <p:cNvSpPr/>
          <p:nvPr/>
        </p:nvSpPr>
        <p:spPr>
          <a:xfrm>
            <a:off x="6876256" y="3483005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který reguluje hladinu glukózy v krvi.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6551351" y="4510390"/>
            <a:ext cx="1944215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Množství hladiny glukózy v krvi udává....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1" name="Zaoblený obdélník 40"/>
          <p:cNvSpPr/>
          <p:nvPr/>
        </p:nvSpPr>
        <p:spPr>
          <a:xfrm>
            <a:off x="7222811" y="5516509"/>
            <a:ext cx="1597660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Medium Cond" pitchFamily="34" charset="0"/>
              </a:rPr>
              <a:t>glykémie.</a:t>
            </a:r>
            <a:endParaRPr lang="cs-CZ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43" name="Šipka doprava 42"/>
          <p:cNvSpPr/>
          <p:nvPr/>
        </p:nvSpPr>
        <p:spPr>
          <a:xfrm rot="5400000">
            <a:off x="7786647" y="3198688"/>
            <a:ext cx="385395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44"/>
          <p:cNvSpPr/>
          <p:nvPr/>
        </p:nvSpPr>
        <p:spPr>
          <a:xfrm rot="5400000">
            <a:off x="7760482" y="5253865"/>
            <a:ext cx="378046" cy="14724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Šipka doprava 48">
            <a:hlinkClick r:id="rId2" action="ppaction://hlinksldjump"/>
          </p:cNvPr>
          <p:cNvSpPr/>
          <p:nvPr/>
        </p:nvSpPr>
        <p:spPr>
          <a:xfrm>
            <a:off x="7663649" y="6310357"/>
            <a:ext cx="1203042" cy="37612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72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5: </a:t>
            </a:r>
            <a:r>
              <a:rPr lang="cs-CZ" sz="2000" dirty="0">
                <a:latin typeface="Franklin Gothic Medium Cond" pitchFamily="34" charset="0"/>
              </a:rPr>
              <a:t>Nyní se sám pokus definovat termíny</a:t>
            </a:r>
            <a:r>
              <a:rPr lang="cs-CZ" sz="2000" dirty="0" smtClean="0">
                <a:latin typeface="Franklin Gothic Medium Cond" pitchFamily="34" charset="0"/>
              </a:rPr>
              <a:t>: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800" dirty="0" smtClean="0">
                <a:latin typeface="Franklin Gothic Medium Cond" pitchFamily="34" charset="0"/>
              </a:rPr>
              <a:t>Inzulin</a:t>
            </a:r>
          </a:p>
          <a:p>
            <a:pPr marL="0" indent="0">
              <a:buNone/>
            </a:pPr>
            <a:r>
              <a:rPr lang="cs-CZ" sz="1800" dirty="0" smtClean="0">
                <a:latin typeface="Franklin Gothic Medium Cond" pitchFamily="34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r>
              <a:rPr lang="cs-CZ" sz="1800" dirty="0">
                <a:latin typeface="Franklin Gothic Medium Cond" pitchFamily="34" charset="0"/>
              </a:rPr>
              <a:t> </a:t>
            </a:r>
            <a:r>
              <a:rPr lang="cs-CZ" sz="1800" dirty="0" smtClean="0">
                <a:latin typeface="Franklin Gothic Medium Cond" pitchFamily="34" charset="0"/>
              </a:rPr>
              <a:t>..........................................................................................................................................................</a:t>
            </a:r>
          </a:p>
          <a:p>
            <a:pPr marL="0" indent="0">
              <a:buNone/>
            </a:pPr>
            <a:endParaRPr lang="cs-CZ" sz="18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Franklin Gothic Medium Cond" pitchFamily="34" charset="0"/>
              </a:rPr>
              <a:t>Glykémie</a:t>
            </a:r>
          </a:p>
          <a:p>
            <a:pPr marL="0" indent="0">
              <a:buNone/>
            </a:pPr>
            <a:r>
              <a:rPr lang="cs-CZ" sz="1800" dirty="0">
                <a:latin typeface="Franklin Gothic Medium Cond" pitchFamily="34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 </a:t>
            </a:r>
            <a:r>
              <a:rPr lang="cs-CZ" sz="1800" dirty="0" smtClean="0">
                <a:latin typeface="Franklin Gothic Medium Cond" pitchFamily="34" charset="0"/>
              </a:rPr>
              <a:t>..........................................................................................................................................................</a:t>
            </a:r>
          </a:p>
          <a:p>
            <a:pPr marL="0" indent="0">
              <a:buNone/>
            </a:pPr>
            <a:endParaRPr lang="cs-CZ" sz="18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Franklin Gothic Medium Cond" pitchFamily="34" charset="0"/>
              </a:rPr>
              <a:t>Diabetes</a:t>
            </a:r>
          </a:p>
          <a:p>
            <a:pPr marL="0" indent="0">
              <a:buNone/>
            </a:pPr>
            <a:r>
              <a:rPr lang="cs-CZ" sz="1800" dirty="0">
                <a:latin typeface="Franklin Gothic Medium Cond" pitchFamily="34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</a:t>
            </a:r>
          </a:p>
          <a:p>
            <a:pPr marL="0" indent="0">
              <a:buNone/>
            </a:pPr>
            <a:endParaRPr lang="cs-CZ" sz="18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>
            <a:hlinkClick r:id="rId2" action="ppaction://hlinksldjump"/>
          </p:cNvPr>
          <p:cNvSpPr/>
          <p:nvPr/>
        </p:nvSpPr>
        <p:spPr>
          <a:xfrm>
            <a:off x="7663649" y="6310357"/>
            <a:ext cx="1203042" cy="37612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38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01" y="332656"/>
            <a:ext cx="8534400" cy="758952"/>
          </a:xfrm>
        </p:spPr>
        <p:txBody>
          <a:bodyPr>
            <a:noAutofit/>
          </a:bodyPr>
          <a:lstStyle/>
          <a:p>
            <a:pPr algn="l"/>
            <a:r>
              <a:rPr lang="cs-CZ" sz="2000" dirty="0">
                <a:latin typeface="Franklin Gothic Medium Cond" pitchFamily="34" charset="0"/>
              </a:rPr>
              <a:t>Úloha </a:t>
            </a:r>
            <a:r>
              <a:rPr lang="cs-CZ" sz="2000" dirty="0" smtClean="0">
                <a:latin typeface="Franklin Gothic Medium Cond" pitchFamily="34" charset="0"/>
              </a:rPr>
              <a:t>6: </a:t>
            </a:r>
            <a:r>
              <a:rPr lang="cs-CZ" sz="2000" dirty="0">
                <a:latin typeface="Franklin Gothic Medium Cond" pitchFamily="34" charset="0"/>
              </a:rPr>
              <a:t>Cukrovka je závažné onemocnění, které může vést ke kardinálním důsledkům. Jedním ze stěžejních spouštěcích faktorů </a:t>
            </a:r>
            <a:r>
              <a:rPr lang="cs-CZ" sz="2000" dirty="0" smtClean="0">
                <a:latin typeface="Franklin Gothic Medium Cond" pitchFamily="34" charset="0"/>
              </a:rPr>
              <a:t>této nemoci je </a:t>
            </a:r>
            <a:r>
              <a:rPr lang="cs-CZ" sz="2000" dirty="0">
                <a:latin typeface="Franklin Gothic Medium Cond" pitchFamily="34" charset="0"/>
              </a:rPr>
              <a:t>obezita. Zde jsou uvedeny dva obrázky, kam až může zanedbání </a:t>
            </a:r>
            <a:r>
              <a:rPr lang="cs-CZ" sz="2000" dirty="0" smtClean="0">
                <a:latin typeface="Franklin Gothic Medium Cond" pitchFamily="34" charset="0"/>
              </a:rPr>
              <a:t>nemoci vést</a:t>
            </a:r>
            <a:r>
              <a:rPr lang="cs-CZ" sz="2000" dirty="0">
                <a:latin typeface="Franklin Gothic Medium Cond" pitchFamily="34" charset="0"/>
              </a:rPr>
              <a:t>. </a:t>
            </a:r>
          </a:p>
        </p:txBody>
      </p:sp>
      <p:pic>
        <p:nvPicPr>
          <p:cNvPr id="6" name="Zástupný symbol pro obsah 5" descr="http://img.aktualne.centrum.cz/428/13/4281369-druhy-pacient-tri-mesice-po-zakroku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780928"/>
            <a:ext cx="2022372" cy="17190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Obrázek 6" descr="http://www.diabetesaja.cz/User_data/Media/Original/PPZ/201004/inzulin.jpg?VelikostID=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72815"/>
            <a:ext cx="1990119" cy="14311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Obdélník se zakulaceným příčným rohem 7"/>
          <p:cNvSpPr/>
          <p:nvPr/>
        </p:nvSpPr>
        <p:spPr>
          <a:xfrm>
            <a:off x="395536" y="1628800"/>
            <a:ext cx="4608512" cy="2736304"/>
          </a:xfrm>
          <a:prstGeom prst="round2DiagRect">
            <a:avLst/>
          </a:prstGeom>
          <a:solidFill>
            <a:srgbClr val="FCA6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Franklin Gothic Medium Cond" pitchFamily="34" charset="0"/>
              </a:rPr>
              <a:t>Ve čtveřicích pohovořte o důsledcích onemocnění cukrovkou. Poté ve svých týmech napište text alespoň o deseti větách, kde shrnete vaše společné myšlenky. Výstupem bude prezentace  vašich závěrů před spolužáky. Váš text musí zahrnovat následující slova: </a:t>
            </a:r>
          </a:p>
          <a:p>
            <a:pPr algn="ctr"/>
            <a:endParaRPr lang="cs-CZ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  <a:latin typeface="Franklin Gothic Medium Cond" pitchFamily="34" charset="0"/>
              </a:rPr>
              <a:t>genetický předpoklad, špatný životní styl, obezita, pohyb, amputace končetin, </a:t>
            </a:r>
            <a:r>
              <a:rPr lang="cs-CZ" dirty="0" smtClean="0">
                <a:solidFill>
                  <a:schemeClr val="tx1"/>
                </a:solidFill>
                <a:latin typeface="Franklin Gothic Medium Cond" pitchFamily="34" charset="0"/>
              </a:rPr>
              <a:t>inzulinová </a:t>
            </a:r>
            <a:r>
              <a:rPr lang="cs-CZ" dirty="0" smtClean="0">
                <a:solidFill>
                  <a:schemeClr val="tx1"/>
                </a:solidFill>
                <a:latin typeface="Franklin Gothic Medium Cond" pitchFamily="34" charset="0"/>
              </a:rPr>
              <a:t>pumpa. 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66265" y="4653136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Medium Cond" pitchFamily="34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cs-CZ" dirty="0"/>
          </a:p>
        </p:txBody>
      </p:sp>
      <p:sp>
        <p:nvSpPr>
          <p:cNvPr id="10" name="Šipka doprava 9">
            <a:hlinkClick r:id="rId4" action="ppaction://hlinksldjump"/>
          </p:cNvPr>
          <p:cNvSpPr/>
          <p:nvPr/>
        </p:nvSpPr>
        <p:spPr>
          <a:xfrm>
            <a:off x="7663649" y="6310357"/>
            <a:ext cx="1203042" cy="37612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úloha 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60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8" action="ppaction://hlinksldjump"/>
          </p:cNvPr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7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596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96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8" action="ppaction://hlinksldjump"/>
          </p:cNvPr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9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špatně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563800" y="2456166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96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8" action="ppaction://hlinksldjump"/>
          </p:cNvPr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9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563800" y="3169396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96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8" action="ppaction://hlinksldjump"/>
          </p:cNvPr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9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563444" y="3937474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96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8" action="ppaction://hlinksldjump"/>
          </p:cNvPr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9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563800" y="4643410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96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8" action="ppaction://hlinksldjump"/>
          </p:cNvPr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9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6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>
            <a:stCxn id="16" idx="3"/>
          </p:cNvCxnSpPr>
          <p:nvPr/>
        </p:nvCxnSpPr>
        <p:spPr>
          <a:xfrm>
            <a:off x="2594497" y="3827511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29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Zaoblený obdélník 16"/>
          <p:cNvSpPr/>
          <p:nvPr/>
        </p:nvSpPr>
        <p:spPr>
          <a:xfrm>
            <a:off x="3563800" y="1751552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1: Doplň chybějící slova do vět.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</a:t>
            </a:r>
            <a:r>
              <a:rPr lang="cs-CZ" sz="2000" dirty="0">
                <a:latin typeface="Franklin Gothic Medium Cond" pitchFamily="34" charset="0"/>
              </a:rPr>
              <a:t> molekulách </a:t>
            </a:r>
            <a:r>
              <a:rPr lang="cs-CZ" sz="2000" dirty="0" smtClean="0">
                <a:latin typeface="Franklin Gothic Medium Cond" pitchFamily="34" charset="0"/>
              </a:rPr>
              <a:t>sacharidů jsou obsaženy                                         tří </a:t>
            </a:r>
            <a:r>
              <a:rPr lang="cs-CZ" sz="2000" dirty="0">
                <a:latin typeface="Franklin Gothic Medium Cond" pitchFamily="34" charset="0"/>
              </a:rPr>
              <a:t>prvků: uhlíku, </a:t>
            </a:r>
            <a:endParaRPr lang="cs-CZ" sz="2000" dirty="0" smtClean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vodíku a                                       .   Jejich molekuly </a:t>
            </a:r>
            <a:r>
              <a:rPr lang="cs-CZ" sz="2000" dirty="0">
                <a:latin typeface="Franklin Gothic Medium Cond" pitchFamily="34" charset="0"/>
              </a:rPr>
              <a:t>obsahují vždy </a:t>
            </a:r>
            <a:r>
              <a:rPr lang="cs-CZ" sz="2000" dirty="0" smtClean="0">
                <a:latin typeface="Franklin Gothic Medium Cond" pitchFamily="34" charset="0"/>
              </a:rPr>
              <a:t>jednu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Franklin Gothic Medium Cond" pitchFamily="34" charset="0"/>
              </a:rPr>
              <a:t>skupinu </a:t>
            </a:r>
            <a:r>
              <a:rPr lang="cs-CZ" sz="2000" dirty="0">
                <a:latin typeface="Franklin Gothic Medium Cond" pitchFamily="34" charset="0"/>
              </a:rPr>
              <a:t>a více </a:t>
            </a:r>
            <a:r>
              <a:rPr lang="cs-CZ" sz="2000" dirty="0" smtClean="0">
                <a:latin typeface="Franklin Gothic Medium Cond" pitchFamily="34" charset="0"/>
              </a:rPr>
              <a:t>                                      skupin.</a:t>
            </a: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  <a:p>
            <a:pPr marL="0" indent="0">
              <a:buNone/>
            </a:pP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1683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88224" y="2636912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763688" y="3366655"/>
            <a:ext cx="1728192" cy="28803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?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404633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elektrony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3" action="ppaction://hlinksldjump"/>
          </p:cNvPr>
          <p:cNvSpPr/>
          <p:nvPr/>
        </p:nvSpPr>
        <p:spPr>
          <a:xfrm>
            <a:off x="428396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atomy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4" action="ppaction://hlinksldjump"/>
          </p:cNvPr>
          <p:cNvSpPr/>
          <p:nvPr/>
        </p:nvSpPr>
        <p:spPr>
          <a:xfrm>
            <a:off x="6228184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síry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6" name="Zaoblený obdélník 15">
            <a:hlinkClick r:id="rId5" action="ppaction://hlinksldjump"/>
          </p:cNvPr>
          <p:cNvSpPr/>
          <p:nvPr/>
        </p:nvSpPr>
        <p:spPr>
          <a:xfrm>
            <a:off x="404633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6" action="ppaction://hlinksldjump"/>
          </p:cNvPr>
          <p:cNvSpPr/>
          <p:nvPr/>
        </p:nvSpPr>
        <p:spPr>
          <a:xfrm>
            <a:off x="2337908" y="4509120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karbonylových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8" name="Zaoblený obdélník 17">
            <a:hlinkClick r:id="rId7" action="ppaction://hlinksldjump"/>
          </p:cNvPr>
          <p:cNvSpPr/>
          <p:nvPr/>
        </p:nvSpPr>
        <p:spPr>
          <a:xfrm>
            <a:off x="426737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hydroxylovou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19" name="Zaoblený obdélník 18">
            <a:hlinkClick r:id="rId8" action="ppaction://hlinksldjump"/>
          </p:cNvPr>
          <p:cNvSpPr/>
          <p:nvPr/>
        </p:nvSpPr>
        <p:spPr>
          <a:xfrm>
            <a:off x="6228184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hydroxylových</a:t>
            </a:r>
            <a:endParaRPr lang="cs-CZ" sz="2000" dirty="0"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9" action="ppaction://hlinksldjump"/>
          </p:cNvPr>
          <p:cNvSpPr/>
          <p:nvPr/>
        </p:nvSpPr>
        <p:spPr>
          <a:xfrm>
            <a:off x="2337908" y="5085184"/>
            <a:ext cx="1728192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atin typeface="Franklin Gothic Medium Cond" pitchFamily="34" charset="0"/>
              </a:rPr>
              <a:t>kyslíku</a:t>
            </a:r>
            <a:endParaRPr lang="cs-CZ" sz="20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2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002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Zaoblený obdélník 16"/>
          <p:cNvSpPr/>
          <p:nvPr/>
        </p:nvSpPr>
        <p:spPr>
          <a:xfrm>
            <a:off x="3563800" y="2456166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002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Zaoblený obdélník 16"/>
          <p:cNvSpPr/>
          <p:nvPr/>
        </p:nvSpPr>
        <p:spPr>
          <a:xfrm>
            <a:off x="3563800" y="3171832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002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Zaoblený obdélník 16"/>
          <p:cNvSpPr/>
          <p:nvPr/>
        </p:nvSpPr>
        <p:spPr>
          <a:xfrm>
            <a:off x="3563800" y="4643410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7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002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3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4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5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/>
          <p:nvPr/>
        </p:nvCxnSpPr>
        <p:spPr>
          <a:xfrm>
            <a:off x="2594497" y="3844149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2583671" y="2006472"/>
            <a:ext cx="908209" cy="3061653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 descr="http://www.knowabouthealth.com/wp-content/uploads/2010/12/Breastfeeding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720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/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>
            <a:stCxn id="16" idx="3"/>
          </p:cNvCxnSpPr>
          <p:nvPr/>
        </p:nvCxnSpPr>
        <p:spPr>
          <a:xfrm>
            <a:off x="2594497" y="3827511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Zaoblený obdélník 18"/>
          <p:cNvSpPr/>
          <p:nvPr/>
        </p:nvSpPr>
        <p:spPr>
          <a:xfrm>
            <a:off x="3563800" y="2456166"/>
            <a:ext cx="1944216" cy="509839"/>
          </a:xfrm>
          <a:prstGeom prst="roundRect">
            <a:avLst/>
          </a:prstGeom>
          <a:solidFill>
            <a:srgbClr val="DE224A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špatně</a:t>
            </a:r>
            <a:endParaRPr lang="cs-CZ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0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Franklin Gothic Medium Cond" pitchFamily="34" charset="0"/>
              </a:rPr>
              <a:t>Úloha 7: Vytvoř smysluplné dvojice.</a:t>
            </a:r>
            <a:endParaRPr lang="cs-CZ" sz="2000" dirty="0">
              <a:latin typeface="Franklin Gothic Medium Cond" pitchFamily="34" charset="0"/>
            </a:endParaRPr>
          </a:p>
        </p:txBody>
      </p:sp>
      <p:pic>
        <p:nvPicPr>
          <p:cNvPr id="4" name="Obrázek 3" descr="http://www.hybrid.cz/files/images/piv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62" y="1767033"/>
            <a:ext cx="1260000" cy="12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aoblený obdélník 8">
            <a:hlinkClick r:id="rId3" action="ppaction://hlinksldjump"/>
          </p:cNvPr>
          <p:cNvSpPr/>
          <p:nvPr/>
        </p:nvSpPr>
        <p:spPr>
          <a:xfrm>
            <a:off x="3563800" y="175155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glukóza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3563800" y="2456167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škrob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3563800" y="3171833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laktóza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563800" y="3937474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sacharóza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6" action="ppaction://hlinksldjump"/>
          </p:cNvPr>
          <p:cNvSpPr/>
          <p:nvPr/>
        </p:nvSpPr>
        <p:spPr>
          <a:xfrm>
            <a:off x="3563800" y="4643411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celulóza</a:t>
            </a:r>
            <a:endParaRPr lang="cs-CZ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563800" y="5373419"/>
            <a:ext cx="1944216" cy="50983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Medium Cond" pitchFamily="34" charset="0"/>
              </a:rPr>
              <a:t>maltóza</a:t>
            </a:r>
            <a:endParaRPr lang="cs-CZ" dirty="0">
              <a:latin typeface="Franklin Gothic Medium Cond" pitchFamily="34" charset="0"/>
            </a:endParaRPr>
          </a:p>
        </p:txBody>
      </p:sp>
      <p:cxnSp>
        <p:nvCxnSpPr>
          <p:cNvPr id="8" name="Přímá spojnice se šipkou 7"/>
          <p:cNvCxnSpPr>
            <a:stCxn id="4" idx="3"/>
          </p:cNvCxnSpPr>
          <p:nvPr/>
        </p:nvCxnSpPr>
        <p:spPr>
          <a:xfrm>
            <a:off x="2573862" y="2397033"/>
            <a:ext cx="918018" cy="3231305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 descr="http://files.hbcukr.webnode.cz/200001389-7af4e7bef3/%5B8%5D%20kostkovy%20cukr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7" y="3197511"/>
            <a:ext cx="1260000" cy="12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Přímá spojnice se šipkou 16"/>
          <p:cNvCxnSpPr>
            <a:stCxn id="16" idx="3"/>
          </p:cNvCxnSpPr>
          <p:nvPr/>
        </p:nvCxnSpPr>
        <p:spPr>
          <a:xfrm>
            <a:off x="2594497" y="3827511"/>
            <a:ext cx="969391" cy="364882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http://www.osel.cz/_popisky/117_/s_1171363260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1" y="4623258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361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504</TotalTime>
  <Words>2700</Words>
  <Application>Microsoft Office PowerPoint</Application>
  <PresentationFormat>Předvádění na obrazovce (4:3)</PresentationFormat>
  <Paragraphs>1762</Paragraphs>
  <Slides>112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112</vt:i4>
      </vt:variant>
    </vt:vector>
  </HeadingPairs>
  <TitlesOfParts>
    <vt:vector size="113" baseType="lpstr">
      <vt:lpstr>Administrativní</vt:lpstr>
      <vt:lpstr>Cukry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1: Doplň chybějící slova do vět.</vt:lpstr>
      <vt:lpstr>Úloha 2: Na obrázku vidíš vzorec glukózy a fruktózy. Dokážeš je určit? Červenou barvou zakroužkuj ve vzorcích karbonylovou skupinu, modrou barvou zakroužkuj hydroxylovou skupinu. Jejich počet zapiš.</vt:lpstr>
      <vt:lpstr>Úloha 3: Pomocí textu rozhodni, zda jsou uvedená tvrzení pravdivá či nepravdivá.</vt:lpstr>
      <vt:lpstr>Úloha 3: Pomocí textu rozhodni, zda jsou uvedená tvrzení pravdivá či nepravdivá.</vt:lpstr>
      <vt:lpstr>Úloha 3: Pomocí textu rozhodni, zda jsou uvedená tvrzení pravdivá či nepravdivá.</vt:lpstr>
      <vt:lpstr>Úloha 3: Pomocí textu rozhodni, zda jsou uvedená tvrzení pravdivá či nepravdivá.</vt:lpstr>
      <vt:lpstr>Úloha 3: Pomocí textu rozhodni, zda jsou uvedená tvrzení pravdivá či nepravdivá.</vt:lpstr>
      <vt:lpstr>Úloha 3: Pomocí textu rozhodni, zda jsou uvedená tvrzení pravdivá či nepravdivá.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4: Vyber správnou možnost</vt:lpstr>
      <vt:lpstr>Úloha 5: Nyní se sám pokus definovat termíny:</vt:lpstr>
      <vt:lpstr>Úloha 6: Cukrovka je závažné onemocnění, které může vést ke kardinálním důsledkům. Jedním ze stěžejních spouštěcích faktorů této nemoci je obezita. Zde jsou uvedeny dva obrázky, kam až může zanedbání nemoci vést. 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  <vt:lpstr>Úloha 7: Vytvoř smysluplné dvojice.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Pavča</dc:creator>
  <cp:lastModifiedBy>Pavča</cp:lastModifiedBy>
  <cp:revision>42</cp:revision>
  <dcterms:created xsi:type="dcterms:W3CDTF">2011-11-19T09:14:06Z</dcterms:created>
  <dcterms:modified xsi:type="dcterms:W3CDTF">2011-12-06T18:44:08Z</dcterms:modified>
</cp:coreProperties>
</file>