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4" r:id="rId9"/>
    <p:sldId id="267" r:id="rId10"/>
    <p:sldId id="268" r:id="rId11"/>
    <p:sldId id="269" r:id="rId12"/>
    <p:sldId id="270" r:id="rId13"/>
    <p:sldId id="271" r:id="rId14"/>
    <p:sldId id="266" r:id="rId15"/>
    <p:sldId id="272" r:id="rId16"/>
    <p:sldId id="273" r:id="rId17"/>
    <p:sldId id="275" r:id="rId18"/>
    <p:sldId id="278" r:id="rId19"/>
    <p:sldId id="279" r:id="rId20"/>
    <p:sldId id="282" r:id="rId21"/>
    <p:sldId id="280" r:id="rId22"/>
    <p:sldId id="283" r:id="rId23"/>
    <p:sldId id="281" r:id="rId24"/>
    <p:sldId id="284" r:id="rId25"/>
    <p:sldId id="285" r:id="rId26"/>
    <p:sldId id="286" r:id="rId27"/>
    <p:sldId id="288" r:id="rId28"/>
    <p:sldId id="287" r:id="rId29"/>
    <p:sldId id="289" r:id="rId30"/>
    <p:sldId id="290" r:id="rId31"/>
    <p:sldId id="291" r:id="rId32"/>
    <p:sldId id="292" r:id="rId33"/>
    <p:sldId id="293" r:id="rId34"/>
    <p:sldId id="294" r:id="rId35"/>
    <p:sldId id="297" r:id="rId36"/>
    <p:sldId id="298" r:id="rId37"/>
    <p:sldId id="299" r:id="rId38"/>
    <p:sldId id="305" r:id="rId39"/>
    <p:sldId id="300" r:id="rId40"/>
    <p:sldId id="304" r:id="rId41"/>
    <p:sldId id="301" r:id="rId42"/>
    <p:sldId id="303" r:id="rId43"/>
    <p:sldId id="296" r:id="rId44"/>
    <p:sldId id="302" r:id="rId45"/>
    <p:sldId id="306" r:id="rId46"/>
    <p:sldId id="310" r:id="rId47"/>
    <p:sldId id="307" r:id="rId48"/>
    <p:sldId id="311" r:id="rId49"/>
    <p:sldId id="308" r:id="rId50"/>
    <p:sldId id="312" r:id="rId51"/>
    <p:sldId id="309" r:id="rId52"/>
    <p:sldId id="313" r:id="rId53"/>
    <p:sldId id="316" r:id="rId54"/>
    <p:sldId id="314" r:id="rId55"/>
    <p:sldId id="317" r:id="rId56"/>
    <p:sldId id="315" r:id="rId57"/>
    <p:sldId id="318" r:id="rId58"/>
    <p:sldId id="320" r:id="rId59"/>
    <p:sldId id="319" r:id="rId60"/>
    <p:sldId id="321" r:id="rId61"/>
    <p:sldId id="322" r:id="rId6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F945"/>
    <a:srgbClr val="E58EF6"/>
    <a:srgbClr val="9FA9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3652CF0-9984-48B0-8030-636AD0D4ED2F}" type="datetimeFigureOut">
              <a:rPr lang="cs-CZ" smtClean="0"/>
              <a:t>21.10.2011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95C66D-F7D1-407C-BFF5-13FE700B1AA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14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18.xml"/><Relationship Id="rId4" Type="http://schemas.openxmlformats.org/officeDocument/2006/relationships/slide" Target="slide2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28.xml"/><Relationship Id="rId4" Type="http://schemas.openxmlformats.org/officeDocument/2006/relationships/slide" Target="slide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18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18.xml"/><Relationship Id="rId4" Type="http://schemas.openxmlformats.org/officeDocument/2006/relationships/slide" Target="slide2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18.xml"/><Relationship Id="rId4" Type="http://schemas.openxmlformats.org/officeDocument/2006/relationships/slide" Target="slid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slide" Target="slide3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28.xml"/><Relationship Id="rId4" Type="http://schemas.openxmlformats.org/officeDocument/2006/relationships/slide" Target="slide2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slide" Target="slide28.xml"/><Relationship Id="rId4" Type="http://schemas.openxmlformats.org/officeDocument/2006/relationships/slide" Target="slid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slide" Target="sl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5" Type="http://schemas.openxmlformats.org/officeDocument/2006/relationships/slide" Target="slide41.xml"/><Relationship Id="rId4" Type="http://schemas.openxmlformats.org/officeDocument/2006/relationships/slide" Target="slide3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9.xml"/><Relationship Id="rId4" Type="http://schemas.openxmlformats.org/officeDocument/2006/relationships/slide" Target="slide5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5" Type="http://schemas.openxmlformats.org/officeDocument/2006/relationships/slide" Target="slide41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5" Type="http://schemas.openxmlformats.org/officeDocument/2006/relationships/slide" Target="slide41.xml"/><Relationship Id="rId4" Type="http://schemas.openxmlformats.org/officeDocument/2006/relationships/slide" Target="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5" Type="http://schemas.openxmlformats.org/officeDocument/2006/relationships/slide" Target="slide41.xml"/><Relationship Id="rId4" Type="http://schemas.openxmlformats.org/officeDocument/2006/relationships/slide" Target="slide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3.xml"/><Relationship Id="rId5" Type="http://schemas.openxmlformats.org/officeDocument/2006/relationships/slide" Target="slide41.xml"/><Relationship Id="rId4" Type="http://schemas.openxmlformats.org/officeDocument/2006/relationships/slide" Target="slide3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9.xml"/><Relationship Id="rId4" Type="http://schemas.openxmlformats.org/officeDocument/2006/relationships/slide" Target="slide5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9.xml"/><Relationship Id="rId4" Type="http://schemas.openxmlformats.org/officeDocument/2006/relationships/slide" Target="slide5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9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slide" Target="slide5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slide" Target="slide5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slide" Target="slide5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5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6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6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Na zahrádce s chemií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3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998178" y="3291911"/>
            <a:ext cx="2088232" cy="864096"/>
          </a:xfrm>
          <a:prstGeom prst="wedgeRoundRectCallout">
            <a:avLst>
              <a:gd name="adj1" fmla="val -77592"/>
              <a:gd name="adj2" fmla="val 3684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Pan Bříza vylil přebytečný postřik do nedalekého potoku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1855310" y="5650451"/>
            <a:ext cx="1872208" cy="792088"/>
          </a:xfrm>
          <a:prstGeom prst="wedgeRoundRectCallout">
            <a:avLst>
              <a:gd name="adj1" fmla="val 73148"/>
              <a:gd name="adj2" fmla="val 53754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 smtClean="0">
                <a:solidFill>
                  <a:schemeClr val="bg1"/>
                </a:solidFill>
                <a:latin typeface="Franklin Gothic Medium Cond" pitchFamily="34" charset="0"/>
              </a:rPr>
              <a:t>postupoval chybně</a:t>
            </a:r>
            <a:endParaRPr lang="cs-CZ" sz="1400" dirty="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ásobení 19"/>
          <p:cNvSpPr/>
          <p:nvPr/>
        </p:nvSpPr>
        <p:spPr>
          <a:xfrm>
            <a:off x="3127550" y="3610848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Násobení 20"/>
          <p:cNvSpPr/>
          <p:nvPr/>
        </p:nvSpPr>
        <p:spPr>
          <a:xfrm>
            <a:off x="2794896" y="475809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Násobení 21"/>
          <p:cNvSpPr/>
          <p:nvPr/>
        </p:nvSpPr>
        <p:spPr>
          <a:xfrm>
            <a:off x="3794435" y="596747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ový popisek 24"/>
          <p:cNvSpPr/>
          <p:nvPr/>
        </p:nvSpPr>
        <p:spPr>
          <a:xfrm>
            <a:off x="618100" y="4437112"/>
            <a:ext cx="2160240" cy="1080120"/>
          </a:xfrm>
          <a:prstGeom prst="wedgeRoundRectCallout">
            <a:avLst>
              <a:gd name="adj1" fmla="val -49052"/>
              <a:gd name="adj2" fmla="val 7276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Pan Bříza si zapálil cigaretu, když namíchával správnou koncentraci postřiku.</a:t>
            </a:r>
          </a:p>
        </p:txBody>
      </p:sp>
    </p:spTree>
    <p:extLst>
      <p:ext uri="{BB962C8B-B14F-4D97-AF65-F5344CB8AC3E}">
        <p14:creationId xmlns:p14="http://schemas.microsoft.com/office/powerpoint/2010/main" val="3014432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998178" y="3291911"/>
            <a:ext cx="2088232" cy="864096"/>
          </a:xfrm>
          <a:prstGeom prst="wedgeRoundRectCallout">
            <a:avLst>
              <a:gd name="adj1" fmla="val -77592"/>
              <a:gd name="adj2" fmla="val 3684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Pan Bříza vylil přebytečný postřik do nedalekého potoku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1855310" y="5650451"/>
            <a:ext cx="1872208" cy="792088"/>
          </a:xfrm>
          <a:prstGeom prst="wedgeRoundRectCallout">
            <a:avLst>
              <a:gd name="adj1" fmla="val 73148"/>
              <a:gd name="adj2" fmla="val 537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uložil přebytečný postřik do vlhkého sklepa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4427984" y="5144481"/>
            <a:ext cx="2160240" cy="936104"/>
          </a:xfrm>
          <a:prstGeom prst="wedgeRoundRectCallout">
            <a:avLst>
              <a:gd name="adj1" fmla="val -32377"/>
              <a:gd name="adj2" fmla="val 71380"/>
              <a:gd name="adj3" fmla="val 16667"/>
            </a:avLst>
          </a:prstGeom>
          <a:solidFill>
            <a:srgbClr val="9FA9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prázdnou nádobu od postřiku vyhodil do komunálního odpadu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9991" y="6106149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ásobení 19"/>
          <p:cNvSpPr/>
          <p:nvPr/>
        </p:nvSpPr>
        <p:spPr>
          <a:xfrm>
            <a:off x="3127550" y="3610848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Násobení 20"/>
          <p:cNvSpPr/>
          <p:nvPr/>
        </p:nvSpPr>
        <p:spPr>
          <a:xfrm>
            <a:off x="2794896" y="475809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Násobení 21"/>
          <p:cNvSpPr/>
          <p:nvPr/>
        </p:nvSpPr>
        <p:spPr>
          <a:xfrm>
            <a:off x="3794435" y="596747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Násobení 22">
            <a:hlinkClick r:id="rId5" action="ppaction://hlinksldjump"/>
          </p:cNvPr>
          <p:cNvSpPr/>
          <p:nvPr/>
        </p:nvSpPr>
        <p:spPr>
          <a:xfrm>
            <a:off x="5669030" y="6106149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ový popisek 24"/>
          <p:cNvSpPr/>
          <p:nvPr/>
        </p:nvSpPr>
        <p:spPr>
          <a:xfrm>
            <a:off x="618100" y="4437112"/>
            <a:ext cx="2160240" cy="1080120"/>
          </a:xfrm>
          <a:prstGeom prst="wedgeRoundRectCallout">
            <a:avLst>
              <a:gd name="adj1" fmla="val -49052"/>
              <a:gd name="adj2" fmla="val 7276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Pan Bříza si zapálil cigaretu, když namíchával správnou koncentraci postřiku.</a:t>
            </a:r>
          </a:p>
        </p:txBody>
      </p:sp>
    </p:spTree>
    <p:extLst>
      <p:ext uri="{BB962C8B-B14F-4D97-AF65-F5344CB8AC3E}">
        <p14:creationId xmlns:p14="http://schemas.microsoft.com/office/powerpoint/2010/main" val="3014432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998178" y="3291911"/>
            <a:ext cx="2088232" cy="864096"/>
          </a:xfrm>
          <a:prstGeom prst="wedgeRoundRectCallout">
            <a:avLst>
              <a:gd name="adj1" fmla="val -77592"/>
              <a:gd name="adj2" fmla="val 3684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Pan Bříza vylil přebytečný postřik do nedalekého potoku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1855310" y="5650451"/>
            <a:ext cx="1872208" cy="792088"/>
          </a:xfrm>
          <a:prstGeom prst="wedgeRoundRectCallout">
            <a:avLst>
              <a:gd name="adj1" fmla="val 73148"/>
              <a:gd name="adj2" fmla="val 537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uložil přebytečný postřik do vlhkého sklepa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4427984" y="5144481"/>
            <a:ext cx="2160240" cy="936104"/>
          </a:xfrm>
          <a:prstGeom prst="wedgeRoundRectCallout">
            <a:avLst>
              <a:gd name="adj1" fmla="val -32377"/>
              <a:gd name="adj2" fmla="val 71380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 smtClean="0">
                <a:solidFill>
                  <a:schemeClr val="bg1"/>
                </a:solidFill>
                <a:latin typeface="Franklin Gothic Medium Cond" pitchFamily="34" charset="0"/>
              </a:rPr>
              <a:t>postupoval chybně</a:t>
            </a:r>
            <a:endParaRPr lang="cs-CZ" sz="1400" dirty="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ásobení 19"/>
          <p:cNvSpPr/>
          <p:nvPr/>
        </p:nvSpPr>
        <p:spPr>
          <a:xfrm>
            <a:off x="3127550" y="3610848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Násobení 20"/>
          <p:cNvSpPr/>
          <p:nvPr/>
        </p:nvSpPr>
        <p:spPr>
          <a:xfrm>
            <a:off x="2794896" y="475809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Násobení 21"/>
          <p:cNvSpPr/>
          <p:nvPr/>
        </p:nvSpPr>
        <p:spPr>
          <a:xfrm>
            <a:off x="3794435" y="596747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Násobení 22"/>
          <p:cNvSpPr/>
          <p:nvPr/>
        </p:nvSpPr>
        <p:spPr>
          <a:xfrm>
            <a:off x="5669030" y="6106149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ový popisek 24"/>
          <p:cNvSpPr/>
          <p:nvPr/>
        </p:nvSpPr>
        <p:spPr>
          <a:xfrm>
            <a:off x="618100" y="4437112"/>
            <a:ext cx="2160240" cy="1080120"/>
          </a:xfrm>
          <a:prstGeom prst="wedgeRoundRectCallout">
            <a:avLst>
              <a:gd name="adj1" fmla="val -49052"/>
              <a:gd name="adj2" fmla="val 7276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Pan Bříza si zapálil cigaretu, když namíchával správnou koncentraci postřiku.</a:t>
            </a:r>
          </a:p>
        </p:txBody>
      </p:sp>
    </p:spTree>
    <p:extLst>
      <p:ext uri="{BB962C8B-B14F-4D97-AF65-F5344CB8AC3E}">
        <p14:creationId xmlns:p14="http://schemas.microsoft.com/office/powerpoint/2010/main" val="3014432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998178" y="3291911"/>
            <a:ext cx="2088232" cy="864096"/>
          </a:xfrm>
          <a:prstGeom prst="wedgeRoundRectCallout">
            <a:avLst>
              <a:gd name="adj1" fmla="val -77592"/>
              <a:gd name="adj2" fmla="val 3684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Pan Bříza vylil přebytečný postřik do nedalekého potoku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1855310" y="5650451"/>
            <a:ext cx="1872208" cy="792088"/>
          </a:xfrm>
          <a:prstGeom prst="wedgeRoundRectCallout">
            <a:avLst>
              <a:gd name="adj1" fmla="val 73148"/>
              <a:gd name="adj2" fmla="val 537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uložil přebytečný postřik do vlhkého sklepa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4427984" y="5144481"/>
            <a:ext cx="2160240" cy="936104"/>
          </a:xfrm>
          <a:prstGeom prst="wedgeRoundRectCallout">
            <a:avLst>
              <a:gd name="adj1" fmla="val -32377"/>
              <a:gd name="adj2" fmla="val 71380"/>
              <a:gd name="adj3" fmla="val 16667"/>
            </a:avLst>
          </a:prstGeom>
          <a:solidFill>
            <a:srgbClr val="9FA9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prázdnou nádobu od postřiku vyhodil do komunálního odpadu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1" name="Zaoblený obdélníkový popisek 10"/>
          <p:cNvSpPr/>
          <p:nvPr/>
        </p:nvSpPr>
        <p:spPr>
          <a:xfrm>
            <a:off x="6748198" y="5101814"/>
            <a:ext cx="1800200" cy="1080120"/>
          </a:xfrm>
          <a:prstGeom prst="wedgeRoundRectCallout">
            <a:avLst>
              <a:gd name="adj1" fmla="val 76907"/>
              <a:gd name="adj2" fmla="val 34281"/>
              <a:gd name="adj3" fmla="val 16667"/>
            </a:avLst>
          </a:prstGeom>
          <a:solidFill>
            <a:srgbClr val="E58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nepoužil ochranné brýle, ale použil ochranný štít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64" y="6217461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ásobení 19"/>
          <p:cNvSpPr/>
          <p:nvPr/>
        </p:nvSpPr>
        <p:spPr>
          <a:xfrm>
            <a:off x="3127550" y="3610848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Násobení 20"/>
          <p:cNvSpPr/>
          <p:nvPr/>
        </p:nvSpPr>
        <p:spPr>
          <a:xfrm>
            <a:off x="2794896" y="475809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Násobení 21"/>
          <p:cNvSpPr/>
          <p:nvPr/>
        </p:nvSpPr>
        <p:spPr>
          <a:xfrm>
            <a:off x="3794435" y="596747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Násobení 22"/>
          <p:cNvSpPr/>
          <p:nvPr/>
        </p:nvSpPr>
        <p:spPr>
          <a:xfrm>
            <a:off x="5669030" y="6106149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Násobení 23">
            <a:hlinkClick r:id="rId5" action="ppaction://hlinksldjump"/>
          </p:cNvPr>
          <p:cNvSpPr/>
          <p:nvPr/>
        </p:nvSpPr>
        <p:spPr>
          <a:xfrm>
            <a:off x="7496789" y="6241881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ový popisek 24"/>
          <p:cNvSpPr/>
          <p:nvPr/>
        </p:nvSpPr>
        <p:spPr>
          <a:xfrm>
            <a:off x="618100" y="4437112"/>
            <a:ext cx="2160240" cy="1080120"/>
          </a:xfrm>
          <a:prstGeom prst="wedgeRoundRectCallout">
            <a:avLst>
              <a:gd name="adj1" fmla="val -49052"/>
              <a:gd name="adj2" fmla="val 7276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Pan Bříza si zapálil cigaretu, když namíchával správnou koncentraci postřiku.</a:t>
            </a:r>
          </a:p>
        </p:txBody>
      </p:sp>
    </p:spTree>
    <p:extLst>
      <p:ext uri="{BB962C8B-B14F-4D97-AF65-F5344CB8AC3E}">
        <p14:creationId xmlns:p14="http://schemas.microsoft.com/office/powerpoint/2010/main" val="3014432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998178" y="3291911"/>
            <a:ext cx="2088232" cy="864096"/>
          </a:xfrm>
          <a:prstGeom prst="wedgeRoundRectCallout">
            <a:avLst>
              <a:gd name="adj1" fmla="val -77592"/>
              <a:gd name="adj2" fmla="val 3684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Pan Bříza vylil přebytečný postřik do nedalekého potoku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1855310" y="5650451"/>
            <a:ext cx="1872208" cy="792088"/>
          </a:xfrm>
          <a:prstGeom prst="wedgeRoundRectCallout">
            <a:avLst>
              <a:gd name="adj1" fmla="val 73148"/>
              <a:gd name="adj2" fmla="val 537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uložil přebytečný postřik do vlhkého sklepa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4427984" y="5144481"/>
            <a:ext cx="2160240" cy="936104"/>
          </a:xfrm>
          <a:prstGeom prst="wedgeRoundRectCallout">
            <a:avLst>
              <a:gd name="adj1" fmla="val -32377"/>
              <a:gd name="adj2" fmla="val 71380"/>
              <a:gd name="adj3" fmla="val 16667"/>
            </a:avLst>
          </a:prstGeom>
          <a:solidFill>
            <a:srgbClr val="9FA9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prázdnou nádobu od postřiku vyhodil do komunálního odpadu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1" name="Zaoblený obdélníkový popisek 10"/>
          <p:cNvSpPr/>
          <p:nvPr/>
        </p:nvSpPr>
        <p:spPr>
          <a:xfrm>
            <a:off x="6748198" y="5101814"/>
            <a:ext cx="1800200" cy="1080120"/>
          </a:xfrm>
          <a:prstGeom prst="wedgeRoundRectCallout">
            <a:avLst>
              <a:gd name="adj1" fmla="val 76907"/>
              <a:gd name="adj2" fmla="val 34281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 smtClean="0">
                <a:solidFill>
                  <a:schemeClr val="bg1"/>
                </a:solidFill>
                <a:latin typeface="Franklin Gothic Medium Cond" pitchFamily="34" charset="0"/>
              </a:rPr>
              <a:t>postupoval správně</a:t>
            </a:r>
            <a:endParaRPr lang="cs-CZ" sz="1400" dirty="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64" y="6217461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ásobení 19"/>
          <p:cNvSpPr/>
          <p:nvPr/>
        </p:nvSpPr>
        <p:spPr>
          <a:xfrm>
            <a:off x="3127550" y="3610848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Násobení 20"/>
          <p:cNvSpPr/>
          <p:nvPr/>
        </p:nvSpPr>
        <p:spPr>
          <a:xfrm>
            <a:off x="2794896" y="475809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Násobení 21"/>
          <p:cNvSpPr/>
          <p:nvPr/>
        </p:nvSpPr>
        <p:spPr>
          <a:xfrm>
            <a:off x="3794435" y="596747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Násobení 22"/>
          <p:cNvSpPr/>
          <p:nvPr/>
        </p:nvSpPr>
        <p:spPr>
          <a:xfrm>
            <a:off x="5669030" y="6106149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ový popisek 24"/>
          <p:cNvSpPr/>
          <p:nvPr/>
        </p:nvSpPr>
        <p:spPr>
          <a:xfrm>
            <a:off x="618100" y="4437112"/>
            <a:ext cx="2160240" cy="1080120"/>
          </a:xfrm>
          <a:prstGeom prst="wedgeRoundRectCallout">
            <a:avLst>
              <a:gd name="adj1" fmla="val -49052"/>
              <a:gd name="adj2" fmla="val 7276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Pan Bříza si zapálil cigaretu, když namíchával správnou koncentraci postřiku.</a:t>
            </a:r>
          </a:p>
        </p:txBody>
      </p:sp>
      <p:pic>
        <p:nvPicPr>
          <p:cNvPr id="26" name="Picture 2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7870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998178" y="3291911"/>
            <a:ext cx="2088232" cy="864096"/>
          </a:xfrm>
          <a:prstGeom prst="wedgeRoundRectCallout">
            <a:avLst>
              <a:gd name="adj1" fmla="val -77592"/>
              <a:gd name="adj2" fmla="val 3684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Pan Bříza vylil přebytečný postřik do nedalekého potoku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1855310" y="5650451"/>
            <a:ext cx="1872208" cy="792088"/>
          </a:xfrm>
          <a:prstGeom prst="wedgeRoundRectCallout">
            <a:avLst>
              <a:gd name="adj1" fmla="val 73148"/>
              <a:gd name="adj2" fmla="val 537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uložil přebytečný postřik do vlhkého sklepa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0" name="Zaoblený obdélníkový popisek 9"/>
          <p:cNvSpPr/>
          <p:nvPr/>
        </p:nvSpPr>
        <p:spPr>
          <a:xfrm>
            <a:off x="4427984" y="5144481"/>
            <a:ext cx="2160240" cy="936104"/>
          </a:xfrm>
          <a:prstGeom prst="wedgeRoundRectCallout">
            <a:avLst>
              <a:gd name="adj1" fmla="val -32377"/>
              <a:gd name="adj2" fmla="val 71380"/>
              <a:gd name="adj3" fmla="val 16667"/>
            </a:avLst>
          </a:prstGeom>
          <a:solidFill>
            <a:srgbClr val="9FA9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prázdnou nádobu od postřiku vyhodil do komunálního odpadu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sp>
        <p:nvSpPr>
          <p:cNvPr id="11" name="Zaoblený obdélníkový popisek 10"/>
          <p:cNvSpPr/>
          <p:nvPr/>
        </p:nvSpPr>
        <p:spPr>
          <a:xfrm>
            <a:off x="6748198" y="5101814"/>
            <a:ext cx="1800200" cy="1080120"/>
          </a:xfrm>
          <a:prstGeom prst="wedgeRoundRectCallout">
            <a:avLst>
              <a:gd name="adj1" fmla="val 76907"/>
              <a:gd name="adj2" fmla="val 34281"/>
              <a:gd name="adj3" fmla="val 16667"/>
            </a:avLst>
          </a:prstGeom>
          <a:solidFill>
            <a:srgbClr val="E58E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nepoužil ochranné brýle, ale použil ochranný štít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564" y="6217461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ásobení 19"/>
          <p:cNvSpPr/>
          <p:nvPr/>
        </p:nvSpPr>
        <p:spPr>
          <a:xfrm>
            <a:off x="3127550" y="3610848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Násobení 20"/>
          <p:cNvSpPr/>
          <p:nvPr/>
        </p:nvSpPr>
        <p:spPr>
          <a:xfrm>
            <a:off x="2794896" y="475809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Násobení 21"/>
          <p:cNvSpPr/>
          <p:nvPr/>
        </p:nvSpPr>
        <p:spPr>
          <a:xfrm>
            <a:off x="3794435" y="596747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Násobení 22"/>
          <p:cNvSpPr/>
          <p:nvPr/>
        </p:nvSpPr>
        <p:spPr>
          <a:xfrm>
            <a:off x="5669030" y="6106149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ový popisek 24"/>
          <p:cNvSpPr/>
          <p:nvPr/>
        </p:nvSpPr>
        <p:spPr>
          <a:xfrm>
            <a:off x="618100" y="4437112"/>
            <a:ext cx="2160240" cy="1080120"/>
          </a:xfrm>
          <a:prstGeom prst="wedgeRoundRectCallout">
            <a:avLst>
              <a:gd name="adj1" fmla="val -49052"/>
              <a:gd name="adj2" fmla="val 7276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Pan Bříza si zapálil cigaretu, když namíchával správnou koncentraci postřiku.</a:t>
            </a:r>
          </a:p>
        </p:txBody>
      </p:sp>
      <p:sp>
        <p:nvSpPr>
          <p:cNvPr id="26" name="Šipka doprava 25">
            <a:hlinkClick r:id="rId6" action="ppaction://hlinksldjump"/>
          </p:cNvPr>
          <p:cNvSpPr/>
          <p:nvPr/>
        </p:nvSpPr>
        <p:spPr>
          <a:xfrm>
            <a:off x="7596336" y="6525344"/>
            <a:ext cx="1224136" cy="332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úloha 3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211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62485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3: </a:t>
            </a:r>
            <a:br>
              <a:rPr lang="cs-CZ" sz="1800" dirty="0">
                <a:latin typeface="Franklin Gothic Medium Cond" pitchFamily="34" charset="0"/>
              </a:rPr>
            </a:br>
            <a:r>
              <a:rPr lang="cs-CZ" sz="1800" dirty="0">
                <a:latin typeface="Franklin Gothic Medium Cond" pitchFamily="34" charset="0"/>
              </a:rPr>
              <a:t>Co jsou to R a S-věty a k čemu jsou dobré? Panu Břízovi soused vyprávěl také o H a P-větách. Pokus se zjistit, jakou mají souvislost s R a S-větami</a:t>
            </a:r>
            <a:r>
              <a:rPr lang="cs-CZ" sz="1800" dirty="0" smtClean="0">
                <a:latin typeface="Franklin Gothic Medium Cond" pitchFamily="34" charset="0"/>
              </a:rPr>
              <a:t>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dirty="0" smtClean="0">
                <a:sym typeface="Wingdings"/>
              </a:rPr>
              <a:t></a:t>
            </a:r>
            <a:r>
              <a:rPr lang="cs-CZ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cs-CZ" dirty="0"/>
          </a:p>
        </p:txBody>
      </p:sp>
      <p:sp>
        <p:nvSpPr>
          <p:cNvPr id="4" name="Šipka doprava 3">
            <a:hlinkClick r:id="rId2" action="ppaction://hlinksldjump"/>
          </p:cNvPr>
          <p:cNvSpPr/>
          <p:nvPr/>
        </p:nvSpPr>
        <p:spPr>
          <a:xfrm>
            <a:off x="7596336" y="6525344"/>
            <a:ext cx="1224136" cy="332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úloha 4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192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>
            <a:hlinkClick r:id="rId3" action="ppaction://hlinksldjump"/>
          </p:cNvPr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>
            <a:hlinkClick r:id="rId4" action="ppaction://hlinksldjump"/>
          </p:cNvPr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5" action="ppaction://hlinksldjump"/>
          </p:cNvPr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6" action="ppaction://hlinksldjump"/>
          </p:cNvPr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866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>
            <a:hlinkClick r:id="rId3" action="ppaction://hlinksldjump"/>
          </p:cNvPr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>
            <a:hlinkClick r:id="rId4" action="ppaction://hlinksldjump"/>
          </p:cNvPr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5" action="ppaction://hlinksldjump"/>
          </p:cNvPr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5" name="Přímá spojnice se šipkou 4"/>
          <p:cNvCxnSpPr>
            <a:stCxn id="5122" idx="3"/>
          </p:cNvCxnSpPr>
          <p:nvPr/>
        </p:nvCxnSpPr>
        <p:spPr>
          <a:xfrm>
            <a:off x="2212132" y="2897138"/>
            <a:ext cx="2143844" cy="15759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GHS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08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6358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špatně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358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 smtClean="0">
                <a:latin typeface="Franklin Gothic Medium Cond" pitchFamily="34" charset="0"/>
              </a:rPr>
              <a:t>Úloha 1: </a:t>
            </a:r>
            <a:r>
              <a:rPr lang="cs-CZ" sz="1800" dirty="0">
                <a:latin typeface="Franklin Gothic Medium Cond" pitchFamily="34" charset="0"/>
              </a:rPr>
              <a:t>Panu Břízovi se na jeho zahrádce přemnožili škůdci. Situaci se rozhodl vyřešit koupí vhodného práškového postřiku.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861995"/>
              </p:ext>
            </p:extLst>
          </p:nvPr>
        </p:nvGraphicFramePr>
        <p:xfrm>
          <a:off x="1329617" y="4725144"/>
          <a:ext cx="3172397" cy="640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444205"/>
                <a:gridCol w="1728192"/>
              </a:tblGrid>
              <a:tr h="2133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Medium Cond" pitchFamily="34" charset="0"/>
                        </a:rPr>
                        <a:t>Plodina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Medium Cond" pitchFamily="34" charset="0"/>
                        </a:rPr>
                        <a:t>Dávkování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Medium Cond" pitchFamily="34" charset="0"/>
                        </a:rPr>
                        <a:t>Brambor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Medium Cond" pitchFamily="34" charset="0"/>
                        </a:rPr>
                        <a:t>0,4%, (20 g / 5 l vody)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3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>
                          <a:effectLst/>
                          <a:latin typeface="Franklin Gothic Medium Cond" pitchFamily="34" charset="0"/>
                        </a:rPr>
                        <a:t>Rajče</a:t>
                      </a:r>
                      <a:endParaRPr lang="cs-CZ" sz="1400" b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Medium Cond" pitchFamily="34" charset="0"/>
                        </a:rPr>
                        <a:t>0,2%, (20 g / 10 l vody)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Franklin Gothic Medium Cond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Zaoblený obdélník 3"/>
          <p:cNvSpPr/>
          <p:nvPr/>
        </p:nvSpPr>
        <p:spPr>
          <a:xfrm>
            <a:off x="1043608" y="2348880"/>
            <a:ext cx="3744416" cy="20882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Chce </a:t>
            </a:r>
            <a:r>
              <a:rPr lang="cs-CZ" sz="1400" dirty="0">
                <a:latin typeface="Franklin Gothic Medium Cond" pitchFamily="34" charset="0"/>
              </a:rPr>
              <a:t>ho použít proti plísni na rajčatech a bramborách, ale neví si rady, jak práškový postřik správně namíchat s vodou. Rajčat má málo a stačí mu jen 10 litrů postřiku zato brambor má celé pole a potřebuje 50 litrů postřikové kapaliny. Koupil dvě stogramová balení postřikového prášku. Budou mu stačit?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148064" y="2348880"/>
            <a:ext cx="30243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Franklin Gothic Medium Cond" pitchFamily="34" charset="0"/>
              </a:rPr>
              <a:t>Výpočet: </a:t>
            </a:r>
            <a:r>
              <a:rPr lang="cs-CZ" dirty="0" smtClean="0"/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endParaRPr lang="cs-CZ" dirty="0"/>
          </a:p>
        </p:txBody>
      </p:sp>
      <p:sp>
        <p:nvSpPr>
          <p:cNvPr id="8" name="Šipka doprava 7">
            <a:hlinkClick r:id="rId2" action="ppaction://hlinksldjump"/>
          </p:cNvPr>
          <p:cNvSpPr/>
          <p:nvPr/>
        </p:nvSpPr>
        <p:spPr>
          <a:xfrm>
            <a:off x="7596336" y="6525344"/>
            <a:ext cx="1224136" cy="332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úloha 2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77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>
            <a:hlinkClick r:id="rId3" action="ppaction://hlinksldjump"/>
          </p:cNvPr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>
            <a:hlinkClick r:id="rId4" action="ppaction://hlinksldjump"/>
          </p:cNvPr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5" action="ppaction://hlinksldjump"/>
          </p:cNvPr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6" action="ppaction://hlinksldjump"/>
          </p:cNvPr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800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špatně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929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>
            <a:hlinkClick r:id="rId3" action="ppaction://hlinksldjump"/>
          </p:cNvPr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>
            <a:hlinkClick r:id="rId4" action="ppaction://hlinksldjump"/>
          </p:cNvPr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5" action="ppaction://hlinksldjump"/>
          </p:cNvPr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6" action="ppaction://hlinksldjump"/>
          </p:cNvPr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800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špatně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929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>
            <a:hlinkClick r:id="rId3" action="ppaction://hlinksldjump"/>
          </p:cNvPr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>
            <a:hlinkClick r:id="rId4" action="ppaction://hlinksldjump"/>
          </p:cNvPr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>
            <a:hlinkClick r:id="rId5" action="ppaction://hlinksldjump"/>
          </p:cNvPr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6" action="ppaction://hlinksldjump"/>
          </p:cNvPr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80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>
            <a:hlinkClick r:id="rId3" action="ppaction://hlinksldjump"/>
          </p:cNvPr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4" action="ppaction://hlinksldjump"/>
          </p:cNvPr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5" name="Přímá spojnice se šipkou 4"/>
          <p:cNvCxnSpPr>
            <a:stCxn id="5122" idx="3"/>
          </p:cNvCxnSpPr>
          <p:nvPr/>
        </p:nvCxnSpPr>
        <p:spPr>
          <a:xfrm>
            <a:off x="2212132" y="2897138"/>
            <a:ext cx="2143844" cy="15759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GHS0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08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římá spojnice se šipkou 10"/>
          <p:cNvCxnSpPr>
            <a:endCxn id="6" idx="1"/>
          </p:cNvCxnSpPr>
          <p:nvPr/>
        </p:nvCxnSpPr>
        <p:spPr>
          <a:xfrm flipV="1">
            <a:off x="2244777" y="3660320"/>
            <a:ext cx="2111199" cy="2242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GHS0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607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920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špatně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5" name="Přímá spojnice se šipkou 4"/>
          <p:cNvCxnSpPr>
            <a:stCxn id="5122" idx="3"/>
          </p:cNvCxnSpPr>
          <p:nvPr/>
        </p:nvCxnSpPr>
        <p:spPr>
          <a:xfrm>
            <a:off x="2212132" y="2897138"/>
            <a:ext cx="2143844" cy="15759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GHS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08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920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>
            <a:hlinkClick r:id="rId3" action="ppaction://hlinksldjump"/>
          </p:cNvPr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>
            <a:hlinkClick r:id="rId4" action="ppaction://hlinksldjump"/>
          </p:cNvPr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5" action="ppaction://hlinksldjump"/>
          </p:cNvPr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5" name="Přímá spojnice se šipkou 4"/>
          <p:cNvCxnSpPr>
            <a:stCxn id="5122" idx="3"/>
          </p:cNvCxnSpPr>
          <p:nvPr/>
        </p:nvCxnSpPr>
        <p:spPr>
          <a:xfrm>
            <a:off x="2212132" y="2897138"/>
            <a:ext cx="2143844" cy="15759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GHS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08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1423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špatně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5" name="Přímá spojnice se šipkou 4"/>
          <p:cNvCxnSpPr>
            <a:stCxn id="5122" idx="3"/>
          </p:cNvCxnSpPr>
          <p:nvPr/>
        </p:nvCxnSpPr>
        <p:spPr>
          <a:xfrm>
            <a:off x="2212132" y="2897138"/>
            <a:ext cx="2143844" cy="15759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GHS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08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920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>
            <a:hlinkClick r:id="rId3" action="ppaction://hlinksldjump"/>
          </p:cNvPr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>
            <a:hlinkClick r:id="rId4" action="ppaction://hlinksldjump"/>
          </p:cNvPr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5" action="ppaction://hlinksldjump"/>
          </p:cNvPr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5" name="Přímá spojnice se šipkou 4"/>
          <p:cNvCxnSpPr>
            <a:stCxn id="5122" idx="3"/>
          </p:cNvCxnSpPr>
          <p:nvPr/>
        </p:nvCxnSpPr>
        <p:spPr>
          <a:xfrm>
            <a:off x="2212132" y="2897138"/>
            <a:ext cx="2143844" cy="15759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GHS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08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1423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4" name="Násobení 3">
            <a:hlinkClick r:id="rId3" action="ppaction://hlinksldjump"/>
          </p:cNvPr>
          <p:cNvSpPr/>
          <p:nvPr/>
        </p:nvSpPr>
        <p:spPr>
          <a:xfrm>
            <a:off x="2791414" y="2663130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1346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5" name="Přímá spojnice se šipkou 4"/>
          <p:cNvCxnSpPr>
            <a:stCxn id="5122" idx="3"/>
          </p:cNvCxnSpPr>
          <p:nvPr/>
        </p:nvCxnSpPr>
        <p:spPr>
          <a:xfrm>
            <a:off x="2212132" y="2897138"/>
            <a:ext cx="2143844" cy="15759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GHS0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08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římá spojnice se šipkou 10"/>
          <p:cNvCxnSpPr>
            <a:endCxn id="6" idx="1"/>
          </p:cNvCxnSpPr>
          <p:nvPr/>
        </p:nvCxnSpPr>
        <p:spPr>
          <a:xfrm flipV="1">
            <a:off x="2244777" y="3660320"/>
            <a:ext cx="2111199" cy="2242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GHS0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607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/>
          <p:cNvCxnSpPr/>
          <p:nvPr/>
        </p:nvCxnSpPr>
        <p:spPr>
          <a:xfrm flipV="1">
            <a:off x="2209575" y="2897138"/>
            <a:ext cx="2111199" cy="19399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4" descr="GHS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313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941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špatně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5" name="Přímá spojnice se šipkou 4"/>
          <p:cNvCxnSpPr>
            <a:stCxn id="5122" idx="3"/>
          </p:cNvCxnSpPr>
          <p:nvPr/>
        </p:nvCxnSpPr>
        <p:spPr>
          <a:xfrm>
            <a:off x="2212132" y="2897138"/>
            <a:ext cx="2143844" cy="15759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GHS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08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římá spojnice se šipkou 10"/>
          <p:cNvCxnSpPr>
            <a:endCxn id="6" idx="1"/>
          </p:cNvCxnSpPr>
          <p:nvPr/>
        </p:nvCxnSpPr>
        <p:spPr>
          <a:xfrm flipV="1">
            <a:off x="2244777" y="3660320"/>
            <a:ext cx="2111199" cy="2242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GHS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607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4941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>
            <a:hlinkClick r:id="rId3" action="ppaction://hlinksldjump"/>
          </p:cNvPr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>
            <a:hlinkClick r:id="rId4" action="ppaction://hlinksldjump"/>
          </p:cNvPr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5" name="Přímá spojnice se šipkou 4"/>
          <p:cNvCxnSpPr>
            <a:stCxn id="5122" idx="3"/>
          </p:cNvCxnSpPr>
          <p:nvPr/>
        </p:nvCxnSpPr>
        <p:spPr>
          <a:xfrm>
            <a:off x="2212132" y="2897138"/>
            <a:ext cx="2143844" cy="15759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GHS0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08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římá spojnice se šipkou 10"/>
          <p:cNvCxnSpPr>
            <a:endCxn id="6" idx="1"/>
          </p:cNvCxnSpPr>
          <p:nvPr/>
        </p:nvCxnSpPr>
        <p:spPr>
          <a:xfrm flipV="1">
            <a:off x="2244777" y="3660320"/>
            <a:ext cx="2111199" cy="2242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GHS0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607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6339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768870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4: Na </a:t>
            </a:r>
            <a:r>
              <a:rPr lang="cs-CZ" sz="1800" dirty="0">
                <a:latin typeface="Franklin Gothic Medium Cond" pitchFamily="34" charset="0"/>
              </a:rPr>
              <a:t>příbalovém letáku byly různé symboly. Dokážeš spojit symbol s jeho významem?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5122" name="Picture 2" descr="GHS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aoblený obdélník 3"/>
          <p:cNvSpPr/>
          <p:nvPr/>
        </p:nvSpPr>
        <p:spPr>
          <a:xfrm>
            <a:off x="4355976" y="263691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životní prostředí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355976" y="3408292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toxické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364004" y="422108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hořlavé látky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388621" y="5013176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itchFamily="34" charset="0"/>
              </a:rPr>
              <a:t>látky nebezpečné pro zdraví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5" name="Přímá spojnice se šipkou 4"/>
          <p:cNvCxnSpPr>
            <a:stCxn id="5122" idx="3"/>
          </p:cNvCxnSpPr>
          <p:nvPr/>
        </p:nvCxnSpPr>
        <p:spPr>
          <a:xfrm>
            <a:off x="2212132" y="2897138"/>
            <a:ext cx="2143844" cy="15759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GHS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408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římá spojnice se šipkou 10"/>
          <p:cNvCxnSpPr>
            <a:endCxn id="6" idx="1"/>
          </p:cNvCxnSpPr>
          <p:nvPr/>
        </p:nvCxnSpPr>
        <p:spPr>
          <a:xfrm flipV="1">
            <a:off x="2244777" y="3660320"/>
            <a:ext cx="2111199" cy="22422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GHS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607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/>
          <p:cNvCxnSpPr/>
          <p:nvPr/>
        </p:nvCxnSpPr>
        <p:spPr>
          <a:xfrm flipV="1">
            <a:off x="2209575" y="2897138"/>
            <a:ext cx="2111199" cy="19399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4" descr="GHS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313292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Přímá spojnice se šipkou 14"/>
          <p:cNvCxnSpPr>
            <a:endCxn id="8" idx="1"/>
          </p:cNvCxnSpPr>
          <p:nvPr/>
        </p:nvCxnSpPr>
        <p:spPr>
          <a:xfrm flipV="1">
            <a:off x="2228454" y="5265204"/>
            <a:ext cx="2160167" cy="5243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Šipka doprava 15">
            <a:hlinkClick r:id="rId6" action="ppaction://hlinksldjump"/>
          </p:cNvPr>
          <p:cNvSpPr/>
          <p:nvPr/>
        </p:nvSpPr>
        <p:spPr>
          <a:xfrm>
            <a:off x="7596336" y="6525344"/>
            <a:ext cx="1224136" cy="332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úloha 5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256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537240"/>
          </a:xfrm>
        </p:spPr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5: Rozdělte </a:t>
            </a:r>
            <a:r>
              <a:rPr lang="cs-CZ" sz="1800" dirty="0">
                <a:latin typeface="Franklin Gothic Medium Cond" pitchFamily="34" charset="0"/>
              </a:rPr>
              <a:t>se do dvojic. Představte si, že jeden z vás je zkušený lékař, zastávající názor omezeného používání pesticidů v zemědělství, zatímco druhý z vás je vlivný podnikatel, jehož hlavním ziskem je právě prodej pesticidů. Role si rozdělte a prodiskutujte následující teze. Poté učitel vybere 2 – 4 žáky, kteří svá stanoviska prezentují před třídou. Úkolem je přesvědčit ostatní o svém názoru</a:t>
            </a:r>
            <a:r>
              <a:rPr lang="cs-CZ" sz="1800" dirty="0" smtClean="0">
                <a:latin typeface="Franklin Gothic Medium Cond" pitchFamily="34" charset="0"/>
              </a:rPr>
              <a:t>.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653635"/>
            <a:ext cx="6777317" cy="3123709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7170" name="Picture 2" descr="http://advecor.files.wordpress.com/2011/01/ist2_4605577-cartoon-doc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9" y="4984723"/>
            <a:ext cx="1404957" cy="187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aoblený obdélníkový popisek 6"/>
          <p:cNvSpPr/>
          <p:nvPr/>
        </p:nvSpPr>
        <p:spPr>
          <a:xfrm>
            <a:off x="1043608" y="2636912"/>
            <a:ext cx="3960440" cy="2520280"/>
          </a:xfrm>
          <a:prstGeom prst="wedgeRoundRectCallout">
            <a:avLst>
              <a:gd name="adj1" fmla="val -53017"/>
              <a:gd name="adj2" fmla="val 570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Vliv pesticidů na přirozené fungování ekosystému a zdraví člověka je většinou nepříznivý, žádoucí je omezené užívání. Laboratorní studie naznačují, že mnoho pesticidů používaných v dnešní době v rámci EU mohou působit toxicky na vývoj nervové soustavy, vystavení pesticidům může také zvyšovat riziko vzniku leukémie u dětí. Mezi následky nadměrného a nesprávného použití pesticidů patří úhyn včelstva, kontaminace povrchových vod, narušení ekosystému a kumulace v živých systémech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pic>
        <p:nvPicPr>
          <p:cNvPr id="7172" name="Picture 4" descr="http://www.fastcharacters.com/wp/wp-content/uploads/cartoon-business-man-0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507580"/>
            <a:ext cx="1547664" cy="237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5148064" y="2636912"/>
            <a:ext cx="2808312" cy="2347811"/>
          </a:xfrm>
          <a:prstGeom prst="wedgeRoundRectCallout">
            <a:avLst>
              <a:gd name="adj1" fmla="val 50208"/>
              <a:gd name="adj2" fmla="val 583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-CZ" sz="1400" dirty="0">
                <a:latin typeface="Franklin Gothic Medium Cond" pitchFamily="34" charset="0"/>
              </a:rPr>
              <a:t>Používání pesticidů neohrožuje přírodní prostředí, pokud je užíváno v omezené </a:t>
            </a:r>
            <a:r>
              <a:rPr lang="cs-CZ" sz="1400" dirty="0" smtClean="0">
                <a:latin typeface="Franklin Gothic Medium Cond" pitchFamily="34" charset="0"/>
              </a:rPr>
              <a:t>míře. Pesticidy </a:t>
            </a:r>
            <a:r>
              <a:rPr lang="cs-CZ" sz="1400" dirty="0">
                <a:latin typeface="Franklin Gothic Medium Cond" pitchFamily="34" charset="0"/>
              </a:rPr>
              <a:t>jsou nutným zlem, bez něhož by nebyla možná zemědělská výroba a tudíž i zajištění potravy pro většinu obyvatel světa.</a:t>
            </a:r>
          </a:p>
        </p:txBody>
      </p:sp>
    </p:spTree>
    <p:extLst>
      <p:ext uri="{BB962C8B-B14F-4D97-AF65-F5344CB8AC3E}">
        <p14:creationId xmlns:p14="http://schemas.microsoft.com/office/powerpoint/2010/main" val="11675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  <p:bldP spid="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</a:t>
            </a:r>
            <a:r>
              <a:rPr lang="cs-CZ" sz="1400" dirty="0" smtClean="0">
                <a:latin typeface="Franklin Gothic Medium Cond" pitchFamily="34" charset="0"/>
              </a:rPr>
              <a:t>mohly </a:t>
            </a:r>
            <a:r>
              <a:rPr lang="cs-CZ" sz="1400" dirty="0">
                <a:latin typeface="Franklin Gothic Medium Cond" pitchFamily="34" charset="0"/>
              </a:rPr>
              <a:t>být snáze bombardovány nepřátelské jednotky.</a:t>
            </a: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</a:t>
            </a:r>
            <a:r>
              <a:rPr lang="cs-CZ" sz="1400" dirty="0" smtClean="0">
                <a:latin typeface="Franklin Gothic Medium Cond" pitchFamily="34" charset="0"/>
              </a:rPr>
              <a:t>škůdců.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6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</p:spTree>
    <p:extLst>
      <p:ext uri="{BB962C8B-B14F-4D97-AF65-F5344CB8AC3E}">
        <p14:creationId xmlns:p14="http://schemas.microsoft.com/office/powerpoint/2010/main" val="394718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3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>
            <a:hlinkClick r:id="rId4" action="ppaction://hlinksldjump"/>
          </p:cNvPr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>
            <a:hlinkClick r:id="rId5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</p:spTree>
    <p:extLst>
      <p:ext uri="{BB962C8B-B14F-4D97-AF65-F5344CB8AC3E}">
        <p14:creationId xmlns:p14="http://schemas.microsoft.com/office/powerpoint/2010/main" val="394718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</p:spTree>
    <p:extLst>
      <p:ext uri="{BB962C8B-B14F-4D97-AF65-F5344CB8AC3E}">
        <p14:creationId xmlns:p14="http://schemas.microsoft.com/office/powerpoint/2010/main" val="394718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</a:t>
            </a:r>
            <a:r>
              <a:rPr lang="cs-CZ" sz="1400" dirty="0" smtClean="0">
                <a:latin typeface="Franklin Gothic Medium Cond" pitchFamily="34" charset="0"/>
              </a:rPr>
              <a:t>mohly </a:t>
            </a:r>
            <a:r>
              <a:rPr lang="cs-CZ" sz="1400" dirty="0">
                <a:latin typeface="Franklin Gothic Medium Cond" pitchFamily="34" charset="0"/>
              </a:rPr>
              <a:t>být snáze bombardovány nepřátelské jednotky.</a:t>
            </a: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</a:t>
            </a:r>
            <a:r>
              <a:rPr lang="cs-CZ" sz="1400" dirty="0" smtClean="0">
                <a:latin typeface="Franklin Gothic Medium Cond" pitchFamily="34" charset="0"/>
              </a:rPr>
              <a:t>škůdců.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6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</p:spTree>
    <p:extLst>
      <p:ext uri="{BB962C8B-B14F-4D97-AF65-F5344CB8AC3E}">
        <p14:creationId xmlns:p14="http://schemas.microsoft.com/office/powerpoint/2010/main" val="58973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5696062" y="3861048"/>
            <a:ext cx="244827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18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 smtClean="0">
                <a:latin typeface="Franklin Gothic Medium Cond" pitchFamily="34" charset="0"/>
              </a:rPr>
              <a:t>postupoval správně</a:t>
            </a:r>
            <a:endParaRPr lang="cs-CZ" sz="1400" dirty="0">
              <a:latin typeface="Franklin Gothic Medium Cond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3148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</a:t>
            </a:r>
            <a:r>
              <a:rPr lang="cs-CZ" sz="1400" dirty="0" smtClean="0">
                <a:latin typeface="Franklin Gothic Medium Cond" pitchFamily="34" charset="0"/>
              </a:rPr>
              <a:t>mohly </a:t>
            </a:r>
            <a:r>
              <a:rPr lang="cs-CZ" sz="1400" dirty="0">
                <a:latin typeface="Franklin Gothic Medium Cond" pitchFamily="34" charset="0"/>
              </a:rPr>
              <a:t>být snáze bombardovány nepřátelské jednotky.</a:t>
            </a: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</a:t>
            </a:r>
            <a:r>
              <a:rPr lang="cs-CZ" sz="1400" dirty="0" smtClean="0">
                <a:latin typeface="Franklin Gothic Medium Cond" pitchFamily="34" charset="0"/>
              </a:rPr>
              <a:t>škůdců.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6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</p:spTree>
    <p:extLst>
      <p:ext uri="{BB962C8B-B14F-4D97-AF65-F5344CB8AC3E}">
        <p14:creationId xmlns:p14="http://schemas.microsoft.com/office/powerpoint/2010/main" val="58973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5698798" y="4806521"/>
            <a:ext cx="244827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18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00"/>
    </mc:Choice>
    <mc:Fallback>
      <p:transition spd="slow" advTm="1300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</a:t>
            </a:r>
            <a:r>
              <a:rPr lang="cs-CZ" sz="1400" dirty="0" smtClean="0">
                <a:latin typeface="Franklin Gothic Medium Cond" pitchFamily="34" charset="0"/>
              </a:rPr>
              <a:t>mohly </a:t>
            </a:r>
            <a:r>
              <a:rPr lang="cs-CZ" sz="1400" dirty="0">
                <a:latin typeface="Franklin Gothic Medium Cond" pitchFamily="34" charset="0"/>
              </a:rPr>
              <a:t>být snáze bombardovány nepřátelské jednotky.</a:t>
            </a: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</a:t>
            </a:r>
            <a:r>
              <a:rPr lang="cs-CZ" sz="1400" dirty="0" smtClean="0">
                <a:latin typeface="Franklin Gothic Medium Cond" pitchFamily="34" charset="0"/>
              </a:rPr>
              <a:t>škůdců.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6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</p:spTree>
    <p:extLst>
      <p:ext uri="{BB962C8B-B14F-4D97-AF65-F5344CB8AC3E}">
        <p14:creationId xmlns:p14="http://schemas.microsoft.com/office/powerpoint/2010/main" val="58973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884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>
            <a:hlinkClick r:id="rId3" action="ppaction://hlinksldjump"/>
          </p:cNvPr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4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</a:t>
            </a:r>
            <a:r>
              <a:rPr lang="cs-CZ" sz="1400" dirty="0" smtClean="0">
                <a:latin typeface="Franklin Gothic Medium Cond" pitchFamily="34" charset="0"/>
              </a:rPr>
              <a:t>mohly </a:t>
            </a:r>
            <a:r>
              <a:rPr lang="cs-CZ" sz="1400" dirty="0">
                <a:latin typeface="Franklin Gothic Medium Cond" pitchFamily="34" charset="0"/>
              </a:rPr>
              <a:t>být snáze bombardovány nepřátelské jednotky.</a:t>
            </a:r>
          </a:p>
        </p:txBody>
      </p:sp>
      <p:sp>
        <p:nvSpPr>
          <p:cNvPr id="26" name="Zaoblený obdélník 25">
            <a:hlinkClick r:id="rId5" action="ppaction://hlinksldjump"/>
          </p:cNvPr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</a:t>
            </a:r>
            <a:r>
              <a:rPr lang="cs-CZ" sz="1400" dirty="0" smtClean="0">
                <a:latin typeface="Franklin Gothic Medium Cond" pitchFamily="34" charset="0"/>
              </a:rPr>
              <a:t>škůdců.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27" name="Zaoblený obdélník 26">
            <a:hlinkClick r:id="rId6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</p:spTree>
    <p:extLst>
      <p:ext uri="{BB962C8B-B14F-4D97-AF65-F5344CB8AC3E}">
        <p14:creationId xmlns:p14="http://schemas.microsoft.com/office/powerpoint/2010/main" val="589739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5642311" y="1990921"/>
            <a:ext cx="244827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434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3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>
            <a:hlinkClick r:id="rId4" action="ppaction://hlinksldjump"/>
          </p:cNvPr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>
            <a:hlinkClick r:id="rId5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</p:spTree>
    <p:extLst>
      <p:ext uri="{BB962C8B-B14F-4D97-AF65-F5344CB8AC3E}">
        <p14:creationId xmlns:p14="http://schemas.microsoft.com/office/powerpoint/2010/main" val="3216444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434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3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>
            <a:hlinkClick r:id="rId4" action="ppaction://hlinksldjump"/>
          </p:cNvPr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>
            <a:hlinkClick r:id="rId5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</p:spTree>
    <p:extLst>
      <p:ext uri="{BB962C8B-B14F-4D97-AF65-F5344CB8AC3E}">
        <p14:creationId xmlns:p14="http://schemas.microsoft.com/office/powerpoint/2010/main" val="3216444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sp>
        <p:nvSpPr>
          <p:cNvPr id="13" name="Zaoblený obdélník 12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434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998178" y="3291911"/>
            <a:ext cx="2088232" cy="864096"/>
          </a:xfrm>
          <a:prstGeom prst="wedgeRoundRectCallout">
            <a:avLst>
              <a:gd name="adj1" fmla="val -77592"/>
              <a:gd name="adj2" fmla="val 3684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Pan Bříza vylil přebytečný postřik do nedalekého potoku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833" y="3319338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ásobení 19">
            <a:hlinkClick r:id="rId5" action="ppaction://hlinksldjump"/>
          </p:cNvPr>
          <p:cNvSpPr/>
          <p:nvPr/>
        </p:nvSpPr>
        <p:spPr>
          <a:xfrm>
            <a:off x="3127550" y="3610848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289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3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>
            <a:hlinkClick r:id="rId4" action="ppaction://hlinksldjump"/>
          </p:cNvPr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>
            <a:hlinkClick r:id="rId5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</p:spTree>
    <p:extLst>
      <p:ext uri="{BB962C8B-B14F-4D97-AF65-F5344CB8AC3E}">
        <p14:creationId xmlns:p14="http://schemas.microsoft.com/office/powerpoint/2010/main" val="3216444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3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>
            <a:hlinkClick r:id="rId4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cxnSp>
        <p:nvCxnSpPr>
          <p:cNvPr id="13" name="Přímá spojnice se šipkou 12"/>
          <p:cNvCxnSpPr>
            <a:endCxn id="26" idx="1"/>
          </p:cNvCxnSpPr>
          <p:nvPr/>
        </p:nvCxnSpPr>
        <p:spPr>
          <a:xfrm>
            <a:off x="3561031" y="3251061"/>
            <a:ext cx="2124803" cy="1879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112759" y="3866773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Pokud je nutné použít pesticid, je lepší</a:t>
            </a:r>
          </a:p>
        </p:txBody>
      </p:sp>
    </p:spTree>
    <p:extLst>
      <p:ext uri="{BB962C8B-B14F-4D97-AF65-F5344CB8AC3E}">
        <p14:creationId xmlns:p14="http://schemas.microsoft.com/office/powerpoint/2010/main" val="1307434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cxnSp>
        <p:nvCxnSpPr>
          <p:cNvPr id="13" name="Přímá spojnice se šipkou 12"/>
          <p:cNvCxnSpPr>
            <a:endCxn id="26" idx="1"/>
          </p:cNvCxnSpPr>
          <p:nvPr/>
        </p:nvCxnSpPr>
        <p:spPr>
          <a:xfrm>
            <a:off x="3561031" y="3251061"/>
            <a:ext cx="2124803" cy="1879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112759" y="3866773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Pokud je nutné použít pesticid, je lepší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5685834" y="3866773"/>
            <a:ext cx="244827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641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3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>
            <a:hlinkClick r:id="rId4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cxnSp>
        <p:nvCxnSpPr>
          <p:cNvPr id="13" name="Přímá spojnice se šipkou 12"/>
          <p:cNvCxnSpPr>
            <a:endCxn id="26" idx="1"/>
          </p:cNvCxnSpPr>
          <p:nvPr/>
        </p:nvCxnSpPr>
        <p:spPr>
          <a:xfrm>
            <a:off x="3561031" y="3251061"/>
            <a:ext cx="2124803" cy="1879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112759" y="3866773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Pokud je nutné použít pesticid, je lepší</a:t>
            </a:r>
          </a:p>
        </p:txBody>
      </p:sp>
    </p:spTree>
    <p:extLst>
      <p:ext uri="{BB962C8B-B14F-4D97-AF65-F5344CB8AC3E}">
        <p14:creationId xmlns:p14="http://schemas.microsoft.com/office/powerpoint/2010/main" val="3614553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cxnSp>
        <p:nvCxnSpPr>
          <p:cNvPr id="13" name="Přímá spojnice se šipkou 12"/>
          <p:cNvCxnSpPr>
            <a:endCxn id="26" idx="1"/>
          </p:cNvCxnSpPr>
          <p:nvPr/>
        </p:nvCxnSpPr>
        <p:spPr>
          <a:xfrm>
            <a:off x="3561031" y="3251061"/>
            <a:ext cx="2124803" cy="1879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112759" y="3866773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Pokud je nutné použít pesticid, je lepší</a:t>
            </a:r>
          </a:p>
        </p:txBody>
      </p:sp>
      <p:sp>
        <p:nvSpPr>
          <p:cNvPr id="15" name="Zaoblený obdélník 14"/>
          <p:cNvSpPr/>
          <p:nvPr/>
        </p:nvSpPr>
        <p:spPr>
          <a:xfrm>
            <a:off x="5662170" y="5733256"/>
            <a:ext cx="244827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641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>
            <a:hlinkClick r:id="rId2" action="ppaction://hlinksldjump"/>
          </p:cNvPr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3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>
            <a:hlinkClick r:id="rId4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cxnSp>
        <p:nvCxnSpPr>
          <p:cNvPr id="13" name="Přímá spojnice se šipkou 12"/>
          <p:cNvCxnSpPr>
            <a:endCxn id="26" idx="1"/>
          </p:cNvCxnSpPr>
          <p:nvPr/>
        </p:nvCxnSpPr>
        <p:spPr>
          <a:xfrm>
            <a:off x="3561031" y="3251061"/>
            <a:ext cx="2124803" cy="1879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112759" y="3866773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Pokud je nutné použít pesticid, je lepší</a:t>
            </a:r>
          </a:p>
        </p:txBody>
      </p:sp>
    </p:spTree>
    <p:extLst>
      <p:ext uri="{BB962C8B-B14F-4D97-AF65-F5344CB8AC3E}">
        <p14:creationId xmlns:p14="http://schemas.microsoft.com/office/powerpoint/2010/main" val="3614553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2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>
            <a:hlinkClick r:id="rId3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cxnSp>
        <p:nvCxnSpPr>
          <p:cNvPr id="13" name="Přímá spojnice se šipkou 12"/>
          <p:cNvCxnSpPr>
            <a:endCxn id="26" idx="1"/>
          </p:cNvCxnSpPr>
          <p:nvPr/>
        </p:nvCxnSpPr>
        <p:spPr>
          <a:xfrm>
            <a:off x="3561031" y="3251061"/>
            <a:ext cx="2124803" cy="1879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112759" y="3866773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Pokud je nutné použít pesticid, je lepší</a:t>
            </a:r>
          </a:p>
        </p:txBody>
      </p:sp>
      <p:cxnSp>
        <p:nvCxnSpPr>
          <p:cNvPr id="15" name="Přímá spojnice se šipkou 14"/>
          <p:cNvCxnSpPr>
            <a:endCxn id="22" idx="1"/>
          </p:cNvCxnSpPr>
          <p:nvPr/>
        </p:nvCxnSpPr>
        <p:spPr>
          <a:xfrm flipV="1">
            <a:off x="3561031" y="2314957"/>
            <a:ext cx="2091089" cy="18758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112759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Insekticidy jsou chemické přípravky</a:t>
            </a:r>
            <a:r>
              <a:rPr lang="cs-CZ" sz="1400" dirty="0" smtClean="0">
                <a:latin typeface="Franklin Gothic Medium Cond" pitchFamily="34" charset="0"/>
              </a:rPr>
              <a:t>, které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641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cxnSp>
        <p:nvCxnSpPr>
          <p:cNvPr id="13" name="Přímá spojnice se šipkou 12"/>
          <p:cNvCxnSpPr>
            <a:endCxn id="26" idx="1"/>
          </p:cNvCxnSpPr>
          <p:nvPr/>
        </p:nvCxnSpPr>
        <p:spPr>
          <a:xfrm>
            <a:off x="3561031" y="3251061"/>
            <a:ext cx="2124803" cy="1879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112759" y="3866773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Pokud je nutné použít pesticid, je lepší</a:t>
            </a:r>
          </a:p>
        </p:txBody>
      </p:sp>
      <p:cxnSp>
        <p:nvCxnSpPr>
          <p:cNvPr id="15" name="Přímá spojnice se šipkou 14"/>
          <p:cNvCxnSpPr>
            <a:endCxn id="22" idx="1"/>
          </p:cNvCxnSpPr>
          <p:nvPr/>
        </p:nvCxnSpPr>
        <p:spPr>
          <a:xfrm flipV="1">
            <a:off x="3561031" y="2314957"/>
            <a:ext cx="2091089" cy="18758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112759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Insekticidy jsou chemické přípravky</a:t>
            </a:r>
            <a:r>
              <a:rPr lang="cs-CZ" sz="1400" dirty="0" smtClean="0">
                <a:latin typeface="Franklin Gothic Medium Cond" pitchFamily="34" charset="0"/>
              </a:rPr>
              <a:t>, které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17" name="Zaoblený obdélník 16"/>
          <p:cNvSpPr/>
          <p:nvPr/>
        </p:nvSpPr>
        <p:spPr>
          <a:xfrm>
            <a:off x="5682208" y="3861048"/>
            <a:ext cx="244827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špatně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63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2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>
            <a:hlinkClick r:id="rId3" action="ppaction://hlinksldjump"/>
          </p:cNvPr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cxnSp>
        <p:nvCxnSpPr>
          <p:cNvPr id="13" name="Přímá spojnice se šipkou 12"/>
          <p:cNvCxnSpPr>
            <a:endCxn id="26" idx="1"/>
          </p:cNvCxnSpPr>
          <p:nvPr/>
        </p:nvCxnSpPr>
        <p:spPr>
          <a:xfrm>
            <a:off x="3561031" y="3251061"/>
            <a:ext cx="2124803" cy="1879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112759" y="3866773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Pokud je nutné použít pesticid, je lepší</a:t>
            </a:r>
          </a:p>
        </p:txBody>
      </p:sp>
      <p:cxnSp>
        <p:nvCxnSpPr>
          <p:cNvPr id="15" name="Přímá spojnice se šipkou 14"/>
          <p:cNvCxnSpPr>
            <a:endCxn id="22" idx="1"/>
          </p:cNvCxnSpPr>
          <p:nvPr/>
        </p:nvCxnSpPr>
        <p:spPr>
          <a:xfrm flipV="1">
            <a:off x="3561031" y="2314957"/>
            <a:ext cx="2091089" cy="18758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112759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Insekticidy jsou chemické přípravky</a:t>
            </a:r>
            <a:r>
              <a:rPr lang="cs-CZ" sz="1400" dirty="0" smtClean="0">
                <a:latin typeface="Franklin Gothic Medium Cond" pitchFamily="34" charset="0"/>
              </a:rPr>
              <a:t>, které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278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>
            <a:hlinkClick r:id="rId2" action="ppaction://hlinksldjump"/>
          </p:cNvPr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cxnSp>
        <p:nvCxnSpPr>
          <p:cNvPr id="13" name="Přímá spojnice se šipkou 12"/>
          <p:cNvCxnSpPr>
            <a:endCxn id="26" idx="1"/>
          </p:cNvCxnSpPr>
          <p:nvPr/>
        </p:nvCxnSpPr>
        <p:spPr>
          <a:xfrm>
            <a:off x="3561031" y="3251061"/>
            <a:ext cx="2124803" cy="1879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112759" y="3866773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Pokud je nutné použít pesticid, je lepší</a:t>
            </a:r>
          </a:p>
        </p:txBody>
      </p:sp>
      <p:cxnSp>
        <p:nvCxnSpPr>
          <p:cNvPr id="15" name="Přímá spojnice se šipkou 14"/>
          <p:cNvCxnSpPr>
            <a:endCxn id="22" idx="1"/>
          </p:cNvCxnSpPr>
          <p:nvPr/>
        </p:nvCxnSpPr>
        <p:spPr>
          <a:xfrm flipV="1">
            <a:off x="3561031" y="2314957"/>
            <a:ext cx="2091089" cy="18758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112759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Insekticidy jsou chemické přípravky</a:t>
            </a:r>
            <a:r>
              <a:rPr lang="cs-CZ" sz="1400" dirty="0" smtClean="0">
                <a:latin typeface="Franklin Gothic Medium Cond" pitchFamily="34" charset="0"/>
              </a:rPr>
              <a:t>, které</a:t>
            </a:r>
            <a:endParaRPr lang="cs-CZ" sz="1400" dirty="0">
              <a:latin typeface="Franklin Gothic Medium Cond" pitchFamily="34" charset="0"/>
            </a:endParaRPr>
          </a:p>
        </p:txBody>
      </p:sp>
      <p:cxnSp>
        <p:nvCxnSpPr>
          <p:cNvPr id="17" name="Přímá spojnice se šipkou 16"/>
          <p:cNvCxnSpPr>
            <a:endCxn id="27" idx="1"/>
          </p:cNvCxnSpPr>
          <p:nvPr/>
        </p:nvCxnSpPr>
        <p:spPr>
          <a:xfrm>
            <a:off x="3577887" y="5208927"/>
            <a:ext cx="2107947" cy="848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aoblený obdélník 17"/>
          <p:cNvSpPr/>
          <p:nvPr/>
        </p:nvSpPr>
        <p:spPr>
          <a:xfrm>
            <a:off x="1113415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Herbicidy (přípravky určené k likvidaci nežádoucích rostlin),</a:t>
            </a:r>
          </a:p>
        </p:txBody>
      </p:sp>
    </p:spTree>
    <p:extLst>
      <p:ext uri="{BB962C8B-B14F-4D97-AF65-F5344CB8AC3E}">
        <p14:creationId xmlns:p14="http://schemas.microsoft.com/office/powerpoint/2010/main" val="1201163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998178" y="3291911"/>
            <a:ext cx="2088232" cy="864096"/>
          </a:xfrm>
          <a:prstGeom prst="wedgeRoundRectCallout">
            <a:avLst>
              <a:gd name="adj1" fmla="val -77592"/>
              <a:gd name="adj2" fmla="val 36846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 smtClean="0">
                <a:latin typeface="Franklin Gothic Medium Cond" pitchFamily="34" charset="0"/>
              </a:rPr>
              <a:t>postupoval chybně</a:t>
            </a:r>
            <a:endParaRPr lang="cs-CZ" sz="1400" dirty="0">
              <a:latin typeface="Franklin Gothic Medium Cond" pitchFamily="34" charset="0"/>
            </a:endParaRPr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ásobení 19"/>
          <p:cNvSpPr/>
          <p:nvPr/>
        </p:nvSpPr>
        <p:spPr>
          <a:xfrm>
            <a:off x="3127550" y="3610848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223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6: Spoj </a:t>
            </a:r>
            <a:r>
              <a:rPr lang="cs-CZ" sz="1800" dirty="0">
                <a:latin typeface="Franklin Gothic Medium Cond" pitchFamily="34" charset="0"/>
              </a:rPr>
              <a:t>roztržené věty v jedno smysluplné tvrzení</a:t>
            </a:r>
            <a:r>
              <a:rPr lang="cs-CZ" sz="1800" dirty="0" smtClean="0">
                <a:latin typeface="Franklin Gothic Medium Cond" pitchFamily="34" charset="0"/>
              </a:rPr>
              <a:t>:</a:t>
            </a:r>
            <a:endParaRPr lang="cs-CZ" sz="1800" dirty="0">
              <a:latin typeface="Franklin Gothic Medium Cond" pitchFamily="34" charset="0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13415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Důkladným omytím ovoce a zeleniny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5652120" y="19909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užít pesticidy přírodního původu, než syntetické látky.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5685834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lze do značné míry zredukovat rezidua pesticidů.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5685834" y="3861048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byly využívány armádou </a:t>
            </a:r>
            <a:r>
              <a:rPr lang="cs-CZ" sz="1400" dirty="0" smtClean="0">
                <a:latin typeface="Franklin Gothic Medium Cond" pitchFamily="34" charset="0"/>
              </a:rPr>
              <a:t>USA, </a:t>
            </a:r>
            <a:r>
              <a:rPr lang="cs-CZ" sz="1400" dirty="0">
                <a:latin typeface="Franklin Gothic Medium Cond" pitchFamily="34" charset="0"/>
              </a:rPr>
              <a:t>aby mohly být snáze bombardovány nepřátelské jednotky.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5685834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tlumení a hubení rostlinných a živočišných škůdců.</a:t>
            </a:r>
          </a:p>
        </p:txBody>
      </p:sp>
      <p:sp>
        <p:nvSpPr>
          <p:cNvPr id="27" name="Zaoblený obdélník 26"/>
          <p:cNvSpPr/>
          <p:nvPr/>
        </p:nvSpPr>
        <p:spPr>
          <a:xfrm>
            <a:off x="5685834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které jsou určeny k hubení hmyzu ve všech jeho vývojových stádiích.</a:t>
            </a:r>
          </a:p>
        </p:txBody>
      </p:sp>
      <p:cxnSp>
        <p:nvCxnSpPr>
          <p:cNvPr id="5" name="Přímá spojnice se šipkou 4"/>
          <p:cNvCxnSpPr>
            <a:stCxn id="11" idx="3"/>
          </p:cNvCxnSpPr>
          <p:nvPr/>
        </p:nvCxnSpPr>
        <p:spPr>
          <a:xfrm>
            <a:off x="3561687" y="2314957"/>
            <a:ext cx="2090433" cy="93402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aoblený obdélník 11"/>
          <p:cNvSpPr/>
          <p:nvPr/>
        </p:nvSpPr>
        <p:spPr>
          <a:xfrm>
            <a:off x="1113415" y="2924944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Pesticidy jsou přípravky,</a:t>
            </a:r>
          </a:p>
        </p:txBody>
      </p:sp>
      <p:cxnSp>
        <p:nvCxnSpPr>
          <p:cNvPr id="13" name="Přímá spojnice se šipkou 12"/>
          <p:cNvCxnSpPr>
            <a:endCxn id="26" idx="1"/>
          </p:cNvCxnSpPr>
          <p:nvPr/>
        </p:nvCxnSpPr>
        <p:spPr>
          <a:xfrm>
            <a:off x="3561031" y="3251061"/>
            <a:ext cx="2124803" cy="18794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oblený obdélník 13"/>
          <p:cNvSpPr/>
          <p:nvPr/>
        </p:nvSpPr>
        <p:spPr>
          <a:xfrm>
            <a:off x="1112759" y="3866773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Pokud je nutné použít pesticid, je lepší</a:t>
            </a:r>
          </a:p>
        </p:txBody>
      </p:sp>
      <p:cxnSp>
        <p:nvCxnSpPr>
          <p:cNvPr id="15" name="Přímá spojnice se šipkou 14"/>
          <p:cNvCxnSpPr>
            <a:endCxn id="22" idx="1"/>
          </p:cNvCxnSpPr>
          <p:nvPr/>
        </p:nvCxnSpPr>
        <p:spPr>
          <a:xfrm flipV="1">
            <a:off x="3561031" y="2314957"/>
            <a:ext cx="2091089" cy="18758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 15"/>
          <p:cNvSpPr/>
          <p:nvPr/>
        </p:nvSpPr>
        <p:spPr>
          <a:xfrm>
            <a:off x="1112759" y="4806521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Insekticidy jsou chemické přípravky</a:t>
            </a:r>
            <a:r>
              <a:rPr lang="cs-CZ" sz="1400" dirty="0" smtClean="0">
                <a:latin typeface="Franklin Gothic Medium Cond" pitchFamily="34" charset="0"/>
              </a:rPr>
              <a:t>, které</a:t>
            </a:r>
            <a:endParaRPr lang="cs-CZ" sz="1400" dirty="0">
              <a:latin typeface="Franklin Gothic Medium Cond" pitchFamily="34" charset="0"/>
            </a:endParaRPr>
          </a:p>
        </p:txBody>
      </p:sp>
      <p:cxnSp>
        <p:nvCxnSpPr>
          <p:cNvPr id="17" name="Přímá spojnice se šipkou 16"/>
          <p:cNvCxnSpPr>
            <a:endCxn id="27" idx="1"/>
          </p:cNvCxnSpPr>
          <p:nvPr/>
        </p:nvCxnSpPr>
        <p:spPr>
          <a:xfrm>
            <a:off x="3577887" y="5208927"/>
            <a:ext cx="2107947" cy="84836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aoblený obdélník 17"/>
          <p:cNvSpPr/>
          <p:nvPr/>
        </p:nvSpPr>
        <p:spPr>
          <a:xfrm>
            <a:off x="1113415" y="5733256"/>
            <a:ext cx="2448272" cy="64807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Herbicidy (přípravky určené k likvidaci nežádoucích rostlin),</a:t>
            </a:r>
          </a:p>
        </p:txBody>
      </p:sp>
      <p:cxnSp>
        <p:nvCxnSpPr>
          <p:cNvPr id="19" name="Přímá spojnice se šipkou 18"/>
          <p:cNvCxnSpPr/>
          <p:nvPr/>
        </p:nvCxnSpPr>
        <p:spPr>
          <a:xfrm flipV="1">
            <a:off x="3572806" y="4185084"/>
            <a:ext cx="2091089" cy="18758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Šipka doprava 19">
            <a:hlinkClick r:id="rId2" action="ppaction://hlinksldjump"/>
          </p:cNvPr>
          <p:cNvSpPr/>
          <p:nvPr/>
        </p:nvSpPr>
        <p:spPr>
          <a:xfrm>
            <a:off x="7596336" y="6525344"/>
            <a:ext cx="1224136" cy="3326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latin typeface="Franklin Gothic Medium Cond" pitchFamily="34" charset="0"/>
              </a:rPr>
              <a:t>závěr</a:t>
            </a:r>
            <a:endParaRPr lang="cs-CZ" sz="1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901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00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998178" y="3291911"/>
            <a:ext cx="2088232" cy="864096"/>
          </a:xfrm>
          <a:prstGeom prst="wedgeRoundRectCallout">
            <a:avLst>
              <a:gd name="adj1" fmla="val -77592"/>
              <a:gd name="adj2" fmla="val 3684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Pan Bříza vylil přebytečný postřik do nedalekého potoku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618100" y="4437112"/>
            <a:ext cx="2160240" cy="1080120"/>
          </a:xfrm>
          <a:prstGeom prst="wedgeRoundRectCallout">
            <a:avLst>
              <a:gd name="adj1" fmla="val -49052"/>
              <a:gd name="adj2" fmla="val 7276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Pan Bříza si zapálil cigaretu, když namíchával správnou koncentraci postřiku.</a:t>
            </a:r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185" y="4437341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ásobení 19"/>
          <p:cNvSpPr/>
          <p:nvPr/>
        </p:nvSpPr>
        <p:spPr>
          <a:xfrm>
            <a:off x="3127550" y="3610848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Násobení 20">
            <a:hlinkClick r:id="rId5" action="ppaction://hlinksldjump"/>
          </p:cNvPr>
          <p:cNvSpPr/>
          <p:nvPr/>
        </p:nvSpPr>
        <p:spPr>
          <a:xfrm>
            <a:off x="2794896" y="475809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073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998178" y="3291911"/>
            <a:ext cx="2088232" cy="864096"/>
          </a:xfrm>
          <a:prstGeom prst="wedgeRoundRectCallout">
            <a:avLst>
              <a:gd name="adj1" fmla="val -77592"/>
              <a:gd name="adj2" fmla="val 3684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Pan Bříza vylil přebytečný postřik do nedalekého potoku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618100" y="4437112"/>
            <a:ext cx="2160240" cy="1080120"/>
          </a:xfrm>
          <a:prstGeom prst="wedgeRoundRectCallout">
            <a:avLst>
              <a:gd name="adj1" fmla="val -49052"/>
              <a:gd name="adj2" fmla="val 72762"/>
              <a:gd name="adj3" fmla="val 16667"/>
            </a:avLst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bg1"/>
                </a:solidFill>
                <a:latin typeface="Franklin Gothic Medium Cond" pitchFamily="34" charset="0"/>
              </a:rPr>
              <a:t>postupoval chybně</a:t>
            </a:r>
            <a:endParaRPr lang="cs-CZ" sz="1400" dirty="0">
              <a:solidFill>
                <a:schemeClr val="bg1"/>
              </a:solidFill>
              <a:latin typeface="Franklin Gothic Medium Cond" pitchFamily="34" charset="0"/>
            </a:endParaRPr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ásobení 19"/>
          <p:cNvSpPr/>
          <p:nvPr/>
        </p:nvSpPr>
        <p:spPr>
          <a:xfrm>
            <a:off x="3127550" y="3610848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Násobení 20"/>
          <p:cNvSpPr/>
          <p:nvPr/>
        </p:nvSpPr>
        <p:spPr>
          <a:xfrm>
            <a:off x="2794896" y="475809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716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300"/>
    </mc:Choice>
    <mc:Fallback>
      <p:transition spd="slow" advClick="0" advTm="13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latin typeface="Franklin Gothic Medium Cond" pitchFamily="34" charset="0"/>
              </a:rPr>
              <a:t>Úloha </a:t>
            </a:r>
            <a:r>
              <a:rPr lang="cs-CZ" sz="1800" dirty="0" smtClean="0">
                <a:latin typeface="Franklin Gothic Medium Cond" pitchFamily="34" charset="0"/>
              </a:rPr>
              <a:t>2: Při </a:t>
            </a:r>
            <a:r>
              <a:rPr lang="cs-CZ" sz="1800" dirty="0">
                <a:latin typeface="Franklin Gothic Medium Cond" pitchFamily="34" charset="0"/>
              </a:rPr>
              <a:t>koupi jakékoli chemikálie si vždy musíme důkladně pročíst příbalový leták, který obsahuje tzv. R a S věty. Pan Bříza si leták pročetl jen zběžně a při aplikaci postřiku udělal několik chyb. Dokážeš odhalit které</a:t>
            </a:r>
            <a:r>
              <a:rPr lang="cs-CZ" sz="1800" dirty="0" smtClean="0">
                <a:latin typeface="Franklin Gothic Medium Cond" pitchFamily="34" charset="0"/>
              </a:rPr>
              <a:t>?</a:t>
            </a:r>
            <a:endParaRPr lang="cs-CZ" sz="1800" dirty="0">
              <a:latin typeface="Franklin Gothic Medium Con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371" y="2166222"/>
            <a:ext cx="5048027" cy="2826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998178" y="2287069"/>
            <a:ext cx="1728192" cy="720080"/>
          </a:xfrm>
          <a:prstGeom prst="wedgeRoundRectCallout">
            <a:avLst>
              <a:gd name="adj1" fmla="val -76149"/>
              <a:gd name="adj2" fmla="val 37763"/>
              <a:gd name="adj3" fmla="val 16667"/>
            </a:avLst>
          </a:prstGeom>
          <a:solidFill>
            <a:srgbClr val="ECF94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použil ochranné rukavice.</a:t>
            </a:r>
          </a:p>
        </p:txBody>
      </p:sp>
      <p:sp>
        <p:nvSpPr>
          <p:cNvPr id="7" name="Zaoblený obdélníkový popisek 6"/>
          <p:cNvSpPr/>
          <p:nvPr/>
        </p:nvSpPr>
        <p:spPr>
          <a:xfrm>
            <a:off x="998178" y="3291911"/>
            <a:ext cx="2088232" cy="864096"/>
          </a:xfrm>
          <a:prstGeom prst="wedgeRoundRectCallout">
            <a:avLst>
              <a:gd name="adj1" fmla="val -77592"/>
              <a:gd name="adj2" fmla="val 3684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latin typeface="Franklin Gothic Medium Cond" pitchFamily="34" charset="0"/>
              </a:rPr>
              <a:t>Pan Bříza vylil přebytečný postřik do nedalekého potoku</a:t>
            </a:r>
            <a:r>
              <a:rPr lang="cs-CZ" sz="1400" dirty="0" smtClean="0">
                <a:latin typeface="Franklin Gothic Medium Cond" pitchFamily="34" charset="0"/>
              </a:rPr>
              <a:t>.</a:t>
            </a:r>
            <a:endParaRPr lang="cs-CZ" sz="1400" dirty="0">
              <a:latin typeface="Franklin Gothic Medium Cond" pitchFamily="34" charset="0"/>
            </a:endParaRPr>
          </a:p>
        </p:txBody>
      </p:sp>
      <p:sp>
        <p:nvSpPr>
          <p:cNvPr id="9" name="Zaoblený obdélníkový popisek 8"/>
          <p:cNvSpPr/>
          <p:nvPr/>
        </p:nvSpPr>
        <p:spPr>
          <a:xfrm>
            <a:off x="1855310" y="5650451"/>
            <a:ext cx="1872208" cy="792088"/>
          </a:xfrm>
          <a:prstGeom prst="wedgeRoundRectCallout">
            <a:avLst>
              <a:gd name="adj1" fmla="val 73148"/>
              <a:gd name="adj2" fmla="val 537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1400" dirty="0">
                <a:solidFill>
                  <a:schemeClr val="tx1"/>
                </a:solidFill>
                <a:latin typeface="Franklin Gothic Medium Cond" pitchFamily="34" charset="0"/>
              </a:rPr>
              <a:t>Pan Bříza uložil přebytečný postřik do vlhkého sklepa</a:t>
            </a:r>
            <a:r>
              <a:rPr lang="cs-CZ" sz="1400" dirty="0" smtClean="0">
                <a:solidFill>
                  <a:schemeClr val="tx1"/>
                </a:solidFill>
                <a:latin typeface="Franklin Gothic Medium Cond" pitchFamily="34" charset="0"/>
              </a:rPr>
              <a:t>.</a:t>
            </a:r>
            <a:endParaRPr lang="cs-CZ" sz="1400" dirty="0">
              <a:solidFill>
                <a:schemeClr val="tx1"/>
              </a:solidFill>
              <a:latin typeface="Franklin Gothic Medium Cond" pitchFamily="34" charset="0"/>
            </a:endParaRPr>
          </a:p>
        </p:txBody>
      </p:sp>
      <p:pic>
        <p:nvPicPr>
          <p:cNvPr id="4098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3" y="2358316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334" y="5647812"/>
            <a:ext cx="27622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Násobení 19"/>
          <p:cNvSpPr/>
          <p:nvPr/>
        </p:nvSpPr>
        <p:spPr>
          <a:xfrm>
            <a:off x="3127550" y="3610848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Násobení 20"/>
          <p:cNvSpPr/>
          <p:nvPr/>
        </p:nvSpPr>
        <p:spPr>
          <a:xfrm>
            <a:off x="2794896" y="475809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Násobení 21">
            <a:hlinkClick r:id="rId5" action="ppaction://hlinksldjump"/>
          </p:cNvPr>
          <p:cNvSpPr/>
          <p:nvPr/>
        </p:nvSpPr>
        <p:spPr>
          <a:xfrm>
            <a:off x="3794435" y="5967475"/>
            <a:ext cx="288032" cy="226221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ový popisek 24"/>
          <p:cNvSpPr/>
          <p:nvPr/>
        </p:nvSpPr>
        <p:spPr>
          <a:xfrm>
            <a:off x="618100" y="4437112"/>
            <a:ext cx="2160240" cy="1080120"/>
          </a:xfrm>
          <a:prstGeom prst="wedgeRoundRectCallout">
            <a:avLst>
              <a:gd name="adj1" fmla="val -49052"/>
              <a:gd name="adj2" fmla="val 72762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400" dirty="0">
                <a:latin typeface="Franklin Gothic Medium Cond" pitchFamily="34" charset="0"/>
              </a:rPr>
              <a:t>Pan Bříza si zapálil cigaretu, když namíchával správnou koncentraci postřiku.</a:t>
            </a:r>
          </a:p>
        </p:txBody>
      </p:sp>
    </p:spTree>
    <p:extLst>
      <p:ext uri="{BB962C8B-B14F-4D97-AF65-F5344CB8AC3E}">
        <p14:creationId xmlns:p14="http://schemas.microsoft.com/office/powerpoint/2010/main" val="3014432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325</TotalTime>
  <Words>2744</Words>
  <Application>Microsoft Office PowerPoint</Application>
  <PresentationFormat>Předvádění na obrazovce (4:3)</PresentationFormat>
  <Paragraphs>390</Paragraphs>
  <Slides>61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2" baseType="lpstr">
      <vt:lpstr>Austin</vt:lpstr>
      <vt:lpstr>Na zahrádce s chemií</vt:lpstr>
      <vt:lpstr>Úloha 1: Panu Břízovi se na jeho zahrádce přemnožili škůdci. Situaci se rozhodl vyřešit koupí vhodného práškového postřiku.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2: Při koupi jakékoli chemikálie si vždy musíme důkladně pročíst příbalový leták, který obsahuje tzv. R a S věty. Pan Bříza si leták pročetl jen zběžně a při aplikaci postřiku udělal několik chyb. Dokážeš odhalit které?</vt:lpstr>
      <vt:lpstr>Úloha 3:  Co jsou to R a S-věty a k čemu jsou dobré? Panu Břízovi soused vyprávěl také o H a P-větách. Pokus se zjistit, jakou mají souvislost s R a S-větami.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4: Na příbalovém letáku byly různé symboly. Dokážeš spojit symbol s jeho významem?</vt:lpstr>
      <vt:lpstr>Úloha 5: Rozdělte se do dvojic. Představte si, že jeden z vás je zkušený lékař, zastávající názor omezeného používání pesticidů v zemědělství, zatímco druhý z vás je vlivný podnikatel, jehož hlavním ziskem je právě prodej pesticidů. Role si rozdělte a prodiskutujte následující teze. Poté učitel vybere 2 – 4 žáky, kteří svá stanoviska prezentují před třídou. Úkolem je přesvědčit ostatní o svém názoru.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Úloha 6: Spoj roztržené věty v jedno smysluplné tvrzení: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 zahrádce s chemií</dc:title>
  <dc:creator>Pavča</dc:creator>
  <cp:lastModifiedBy>Pavča</cp:lastModifiedBy>
  <cp:revision>54</cp:revision>
  <dcterms:created xsi:type="dcterms:W3CDTF">2011-10-21T12:18:39Z</dcterms:created>
  <dcterms:modified xsi:type="dcterms:W3CDTF">2011-10-21T17:44:22Z</dcterms:modified>
</cp:coreProperties>
</file>